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1"/>
  </p:notesMasterIdLst>
  <p:sldIdLst>
    <p:sldId id="273" r:id="rId2"/>
    <p:sldId id="276" r:id="rId3"/>
    <p:sldId id="358" r:id="rId4"/>
    <p:sldId id="438" r:id="rId5"/>
    <p:sldId id="364" r:id="rId6"/>
    <p:sldId id="291" r:id="rId7"/>
    <p:sldId id="433" r:id="rId8"/>
    <p:sldId id="434" r:id="rId9"/>
    <p:sldId id="435" r:id="rId10"/>
    <p:sldId id="436" r:id="rId11"/>
    <p:sldId id="365" r:id="rId12"/>
    <p:sldId id="366" r:id="rId13"/>
    <p:sldId id="371" r:id="rId14"/>
    <p:sldId id="372" r:id="rId15"/>
    <p:sldId id="370" r:id="rId16"/>
    <p:sldId id="367" r:id="rId17"/>
    <p:sldId id="374" r:id="rId18"/>
    <p:sldId id="368" r:id="rId19"/>
    <p:sldId id="369" r:id="rId20"/>
    <p:sldId id="373" r:id="rId21"/>
    <p:sldId id="432" r:id="rId22"/>
    <p:sldId id="375" r:id="rId23"/>
    <p:sldId id="376" r:id="rId24"/>
    <p:sldId id="437" r:id="rId25"/>
    <p:sldId id="277" r:id="rId26"/>
    <p:sldId id="359" r:id="rId27"/>
    <p:sldId id="377" r:id="rId28"/>
    <p:sldId id="279" r:id="rId29"/>
    <p:sldId id="379" r:id="rId30"/>
    <p:sldId id="380" r:id="rId31"/>
    <p:sldId id="381" r:id="rId32"/>
    <p:sldId id="382" r:id="rId33"/>
    <p:sldId id="383" r:id="rId34"/>
    <p:sldId id="384" r:id="rId35"/>
    <p:sldId id="385" r:id="rId36"/>
    <p:sldId id="386" r:id="rId37"/>
    <p:sldId id="387" r:id="rId38"/>
    <p:sldId id="388" r:id="rId39"/>
    <p:sldId id="389" r:id="rId40"/>
    <p:sldId id="390" r:id="rId41"/>
    <p:sldId id="391" r:id="rId42"/>
    <p:sldId id="360" r:id="rId43"/>
    <p:sldId id="394" r:id="rId44"/>
    <p:sldId id="393" r:id="rId45"/>
    <p:sldId id="395" r:id="rId46"/>
    <p:sldId id="439" r:id="rId47"/>
    <p:sldId id="431" r:id="rId48"/>
    <p:sldId id="396" r:id="rId49"/>
    <p:sldId id="397" r:id="rId50"/>
    <p:sldId id="398" r:id="rId51"/>
    <p:sldId id="399" r:id="rId52"/>
    <p:sldId id="400" r:id="rId53"/>
    <p:sldId id="401" r:id="rId54"/>
    <p:sldId id="402" r:id="rId55"/>
    <p:sldId id="361" r:id="rId56"/>
    <p:sldId id="403" r:id="rId57"/>
    <p:sldId id="416" r:id="rId58"/>
    <p:sldId id="405" r:id="rId59"/>
    <p:sldId id="417" r:id="rId60"/>
    <p:sldId id="407" r:id="rId61"/>
    <p:sldId id="418" r:id="rId62"/>
    <p:sldId id="409" r:id="rId63"/>
    <p:sldId id="419" r:id="rId64"/>
    <p:sldId id="411" r:id="rId65"/>
    <p:sldId id="420" r:id="rId66"/>
    <p:sldId id="413" r:id="rId67"/>
    <p:sldId id="421" r:id="rId68"/>
    <p:sldId id="415" r:id="rId69"/>
    <p:sldId id="362" r:id="rId70"/>
    <p:sldId id="428" r:id="rId71"/>
    <p:sldId id="424" r:id="rId72"/>
    <p:sldId id="425" r:id="rId73"/>
    <p:sldId id="429" r:id="rId74"/>
    <p:sldId id="427" r:id="rId75"/>
    <p:sldId id="423" r:id="rId76"/>
    <p:sldId id="422" r:id="rId77"/>
    <p:sldId id="363" r:id="rId78"/>
    <p:sldId id="426" r:id="rId79"/>
    <p:sldId id="440" r:id="rId8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97D"/>
    <a:srgbClr val="78E08F"/>
    <a:srgbClr val="B83994"/>
    <a:srgbClr val="0C2461"/>
    <a:srgbClr val="FA983A"/>
    <a:srgbClr val="82CCDD"/>
    <a:srgbClr val="6A89CC"/>
    <a:srgbClr val="38A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271" autoAdjust="0"/>
  </p:normalViewPr>
  <p:slideViewPr>
    <p:cSldViewPr snapToGrid="0" snapToObjects="1">
      <p:cViewPr>
        <p:scale>
          <a:sx n="100" d="100"/>
          <a:sy n="100" d="100"/>
        </p:scale>
        <p:origin x="-696" y="-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notesMaster" Target="notesMasters/notes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D57BE-0583-E44B-BC76-F15F6F2725B7}" type="datetimeFigureOut">
              <a:rPr lang="en-US" smtClean="0"/>
              <a:t>7/17/19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92B96-5AFC-5549-B11C-DC372F431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67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Baltimore</a:t>
            </a:r>
            <a:r>
              <a:rPr lang="en-US" baseline="0" dirty="0" smtClean="0"/>
              <a:t> to Philadelphia </a:t>
            </a:r>
            <a:r>
              <a:rPr lang="mr-IN" baseline="0" dirty="0" smtClean="0"/>
              <a:t>–</a:t>
            </a:r>
            <a:r>
              <a:rPr lang="en-US" baseline="0" dirty="0" smtClean="0"/>
              <a:t> 2 hours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333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Indianapolis </a:t>
            </a:r>
            <a:r>
              <a:rPr lang="en-US" baseline="0" dirty="0" smtClean="0"/>
              <a:t>to Nashville </a:t>
            </a:r>
            <a:r>
              <a:rPr lang="mr-IN" baseline="0" dirty="0" smtClean="0"/>
              <a:t>–</a:t>
            </a:r>
            <a:r>
              <a:rPr lang="en-US" baseline="0" dirty="0" smtClean="0"/>
              <a:t> 5 hours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33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Green</a:t>
            </a:r>
            <a:r>
              <a:rPr lang="en-US" baseline="0" dirty="0" smtClean="0"/>
              <a:t> Bay WI to Traverse City MI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If drive around bottom </a:t>
            </a:r>
            <a:r>
              <a:rPr lang="mr-IN" baseline="0" dirty="0" smtClean="0"/>
              <a:t>–</a:t>
            </a:r>
            <a:r>
              <a:rPr lang="en-US" baseline="0" dirty="0" smtClean="0"/>
              <a:t> 8.5 </a:t>
            </a:r>
            <a:r>
              <a:rPr lang="en-US" baseline="0" dirty="0" err="1" smtClean="0"/>
              <a:t>hr</a:t>
            </a:r>
            <a:endParaRPr lang="en-US" baseline="0" dirty="0" smtClean="0"/>
          </a:p>
          <a:p>
            <a:r>
              <a:rPr lang="en-US" baseline="0" dirty="0" smtClean="0"/>
              <a:t>If drive around top </a:t>
            </a:r>
            <a:r>
              <a:rPr lang="mr-IN" baseline="0" dirty="0" smtClean="0"/>
              <a:t>–</a:t>
            </a:r>
            <a:r>
              <a:rPr lang="en-US" baseline="0" dirty="0" smtClean="0"/>
              <a:t> 6.5 </a:t>
            </a:r>
            <a:r>
              <a:rPr lang="en-US" baseline="0" dirty="0" err="1" smtClean="0"/>
              <a:t>hr</a:t>
            </a:r>
            <a:endParaRPr lang="en-US" baseline="0" dirty="0" smtClean="0"/>
          </a:p>
          <a:p>
            <a:r>
              <a:rPr lang="en-US" baseline="0" dirty="0" smtClean="0"/>
              <a:t>If take northern ferry </a:t>
            </a:r>
            <a:r>
              <a:rPr lang="mr-IN" baseline="0" dirty="0" smtClean="0"/>
              <a:t>–</a:t>
            </a:r>
            <a:r>
              <a:rPr lang="en-US" baseline="0" dirty="0" smtClean="0"/>
              <a:t> 6hr 15min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33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Chicago to St Louis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4h 41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333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 Louis to Denver </a:t>
            </a:r>
            <a:r>
              <a:rPr lang="mr-IN" dirty="0" smtClean="0"/>
              <a:t>–</a:t>
            </a:r>
            <a:r>
              <a:rPr lang="en-US" dirty="0" smtClean="0"/>
              <a:t> 12h 14m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33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Denver to El Paso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9h 44m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333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333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Paso to Vegas </a:t>
            </a:r>
            <a:r>
              <a:rPr lang="mr-IN" dirty="0" smtClean="0"/>
              <a:t>–</a:t>
            </a:r>
            <a:r>
              <a:rPr lang="en-US" dirty="0" smtClean="0"/>
              <a:t> 10h 44m</a:t>
            </a:r>
          </a:p>
          <a:p>
            <a:r>
              <a:rPr lang="en-US" dirty="0" smtClean="0"/>
              <a:t>Vegas to LA </a:t>
            </a:r>
            <a:r>
              <a:rPr lang="mr-IN" dirty="0" smtClean="0"/>
              <a:t>–</a:t>
            </a:r>
            <a:r>
              <a:rPr lang="en-US" dirty="0" smtClean="0"/>
              <a:t> 4h 9m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333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333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Very simple.</a:t>
            </a:r>
            <a:r>
              <a:rPr lang="en-US" baseline="0" dirty="0" smtClean="0"/>
              <a:t> No login or way to save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Can select from a few options for numbering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Can do multiple stories and see history of final estimates, but not of individual 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10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Has some options for number sequences</a:t>
            </a:r>
            <a:r>
              <a:rPr lang="en-US" baseline="0" dirty="0" smtClean="0"/>
              <a:t> but can’t set own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Doesn’t create</a:t>
            </a:r>
            <a:r>
              <a:rPr lang="en-US" baseline="0" dirty="0" smtClean="0"/>
              <a:t> an average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 history of stories, just one at a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869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Nice</a:t>
            </a:r>
            <a:r>
              <a:rPr lang="en-US" baseline="0" dirty="0" smtClean="0"/>
              <a:t> UI with history of all estimates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CSV export, but only shows average, not estimate of each player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Can create own number sequence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Can edit final estimate</a:t>
            </a:r>
            <a:r>
              <a:rPr lang="en-US" baseline="0" dirty="0" smtClean="0"/>
              <a:t> number instead of their auto round-up average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26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Can select</a:t>
            </a:r>
            <a:r>
              <a:rPr lang="en-US" baseline="0" dirty="0" smtClean="0"/>
              <a:t> from numbering options or create own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Can have multiple rooms with saved history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On card “flip”, gives bar graph of which estimates were most popular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Saves final estimate but not individuals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 CSV export, but website says has </a:t>
            </a:r>
            <a:r>
              <a:rPr lang="en-US" baseline="0" dirty="0" err="1" smtClean="0"/>
              <a:t>Jira</a:t>
            </a:r>
            <a:r>
              <a:rPr lang="en-US" baseline="0" dirty="0" smtClean="0"/>
              <a:t>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914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New, just in beta. No login or way to save?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Emphasizes integrations (</a:t>
            </a:r>
            <a:r>
              <a:rPr lang="en-US" dirty="0" err="1" smtClean="0"/>
              <a:t>Jira</a:t>
            </a:r>
            <a:r>
              <a:rPr lang="en-US" dirty="0" smtClean="0"/>
              <a:t>, Slack, Stride) but no CSV export. Also can be used as </a:t>
            </a:r>
            <a:r>
              <a:rPr lang="en-US" dirty="0" err="1" smtClean="0"/>
              <a:t>Jira</a:t>
            </a:r>
            <a:r>
              <a:rPr lang="en-US" baseline="0" dirty="0" smtClean="0"/>
              <a:t> plugin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Gives numbering options or can allow open votes of any number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Can</a:t>
            </a:r>
            <a:r>
              <a:rPr lang="en-US" baseline="0" dirty="0" smtClean="0"/>
              <a:t> see individual votes, but can’t see who voted them. Loses card flip feeling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781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Gives sequencing options but doesn’t let you set your own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Does CSV export of final estimates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More advanced features,</a:t>
            </a:r>
            <a:r>
              <a:rPr lang="en-US" baseline="0" dirty="0" smtClean="0"/>
              <a:t> like timer and hiding </a:t>
            </a:r>
            <a:r>
              <a:rPr lang="en-US" baseline="0" dirty="0" err="1" smtClean="0"/>
              <a:t>realtime</a:t>
            </a:r>
            <a:r>
              <a:rPr lang="en-US" baseline="0" dirty="0" smtClean="0"/>
              <a:t> votes, but I couldn’t get them to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153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Lets you set points values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Does save</a:t>
            </a:r>
            <a:r>
              <a:rPr lang="en-US" baseline="0" dirty="0" smtClean="0"/>
              <a:t> history of individual estimates on each story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No way to export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478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297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92B96-5AFC-5549-B11C-DC372F4318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0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8F4D-7327-7E48-8F19-93336CF40470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DCB2-6528-B340-B76A-D317F62E2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99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8F4D-7327-7E48-8F19-93336CF40470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DCB2-6528-B340-B76A-D317F62E2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6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8F4D-7327-7E48-8F19-93336CF40470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DCB2-6528-B340-B76A-D317F62E2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4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8F4D-7327-7E48-8F19-93336CF40470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DCB2-6528-B340-B76A-D317F62E2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92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8F4D-7327-7E48-8F19-93336CF40470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DCB2-6528-B340-B76A-D317F62E2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7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8F4D-7327-7E48-8F19-93336CF40470}" type="datetimeFigureOut">
              <a:rPr lang="en-US" smtClean="0"/>
              <a:t>7/17/19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DCB2-6528-B340-B76A-D317F62E2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98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8F4D-7327-7E48-8F19-93336CF40470}" type="datetimeFigureOut">
              <a:rPr lang="en-US" smtClean="0"/>
              <a:t>7/17/19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DCB2-6528-B340-B76A-D317F62E2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92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8F4D-7327-7E48-8F19-93336CF40470}" type="datetimeFigureOut">
              <a:rPr lang="en-US" smtClean="0"/>
              <a:t>7/17/19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DCB2-6528-B340-B76A-D317F62E2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8F4D-7327-7E48-8F19-93336CF40470}" type="datetimeFigureOut">
              <a:rPr lang="en-US" smtClean="0"/>
              <a:t>7/17/19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DCB2-6528-B340-B76A-D317F62E2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79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8F4D-7327-7E48-8F19-93336CF40470}" type="datetimeFigureOut">
              <a:rPr lang="en-US" smtClean="0"/>
              <a:t>7/17/19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DCB2-6528-B340-B76A-D317F62E2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14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8F4D-7327-7E48-8F19-93336CF40470}" type="datetimeFigureOut">
              <a:rPr lang="en-US" smtClean="0"/>
              <a:t>7/17/19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BDCB2-6528-B340-B76A-D317F62E2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1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58F4D-7327-7E48-8F19-93336CF40470}" type="datetimeFigureOut">
              <a:rPr lang="en-US" smtClean="0"/>
              <a:t>7/17/19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BDCB2-6528-B340-B76A-D317F62E2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4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microsoft.com/office/2007/relationships/hdphoto" Target="../media/hdphoto1.wdp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microsoft.com/office/2007/relationships/hdphoto" Target="../media/hdphoto2.wdp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microsoft.com/office/2007/relationships/hdphoto" Target="../media/hdphoto2.wdp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microsoft.com/office/2007/relationships/hdphoto" Target="../media/hdphoto2.wdp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microsoft.com/office/2007/relationships/hdphoto" Target="../media/hdphoto2.wdp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microsoft.com/office/2007/relationships/hdphoto" Target="../media/hdphoto2.wdp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microsoft.com/office/2007/relationships/hdphoto" Target="../media/hdphoto2.wdp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microsoft.com/office/2007/relationships/hdphoto" Target="../media/hdphoto2.wdp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microsoft.com/office/2007/relationships/hdphoto" Target="../media/hdphoto3.wdp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0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0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0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0658" y="3360327"/>
            <a:ext cx="31846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LAURA B. JANUSEK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CHIEF PRODUCT OFFICER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MODERN TEACHER</a:t>
            </a:r>
          </a:p>
          <a:p>
            <a:pPr algn="ctr"/>
            <a:endParaRPr lang="en-US" sz="14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@LBJANUSEK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#OSCON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9" y="191780"/>
            <a:ext cx="3742267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320810" y="2760124"/>
            <a:ext cx="1659467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0658" y="849230"/>
            <a:ext cx="318467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venir Book"/>
                <a:cs typeface="Avenir Book"/>
              </a:rPr>
              <a:t>GET YOUR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venir Book"/>
                <a:cs typeface="Avenir Book"/>
              </a:rPr>
              <a:t>POKER FACE ON:</a:t>
            </a:r>
          </a:p>
          <a:p>
            <a:pPr algn="ctr"/>
            <a:endParaRPr lang="en-US" sz="8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HOW TO USE PLANNING POKER TO SLAY PROJECT ESTIMATIONS</a:t>
            </a:r>
            <a:endParaRPr lang="en-US" sz="16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2" name="Picture 1" descr="play-886345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1" r="13681"/>
          <a:stretch/>
        </p:blipFill>
        <p:spPr>
          <a:xfrm rot="5400000">
            <a:off x="4184652" y="184151"/>
            <a:ext cx="5143500" cy="477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18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7520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5925" y="405100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HISTORY</a:t>
            </a:r>
          </a:p>
        </p:txBody>
      </p:sp>
      <p:sp>
        <p:nvSpPr>
          <p:cNvPr id="9" name="Rectangle 8"/>
          <p:cNvSpPr/>
          <p:nvPr/>
        </p:nvSpPr>
        <p:spPr>
          <a:xfrm>
            <a:off x="5016500" y="191780"/>
            <a:ext cx="3886200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17733" y="905979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28733" y="1388579"/>
            <a:ext cx="0" cy="3145321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06" y="1954752"/>
            <a:ext cx="335124" cy="455854"/>
          </a:xfrm>
          <a:prstGeom prst="rect">
            <a:avLst/>
          </a:prstGeom>
        </p:spPr>
      </p:pic>
      <p:pic>
        <p:nvPicPr>
          <p:cNvPr id="12" name="Picture 11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06" y="2742726"/>
            <a:ext cx="335124" cy="455854"/>
          </a:xfrm>
          <a:prstGeom prst="rect">
            <a:avLst/>
          </a:prstGeom>
        </p:spPr>
      </p:pic>
      <p:pic>
        <p:nvPicPr>
          <p:cNvPr id="13" name="Picture 12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06" y="3530700"/>
            <a:ext cx="335124" cy="455854"/>
          </a:xfrm>
          <a:prstGeom prst="rect">
            <a:avLst/>
          </a:prstGeom>
        </p:spPr>
      </p:pic>
      <p:pic>
        <p:nvPicPr>
          <p:cNvPr id="15" name="Picture 14" descr="spades-88420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75" y="4301966"/>
            <a:ext cx="337656" cy="4638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68325" y="1099544"/>
            <a:ext cx="2562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1948 </a:t>
            </a:r>
            <a:r>
              <a:rPr lang="mr-IN" sz="1100" dirty="0" smtClean="0">
                <a:solidFill>
                  <a:schemeClr val="bg1"/>
                </a:solidFill>
                <a:latin typeface="Avenir Book"/>
                <a:cs typeface="Avenir Book"/>
              </a:rPr>
              <a:t>–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 RAND Corporation formed, think tank that advises U.S. Armed Forces, later creates Delphi Method</a:t>
            </a:r>
            <a:endParaRPr lang="en-US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68325" y="1834641"/>
            <a:ext cx="2562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1970s </a:t>
            </a:r>
            <a:r>
              <a:rPr lang="mr-IN" sz="1100" dirty="0" smtClean="0">
                <a:solidFill>
                  <a:schemeClr val="bg1"/>
                </a:solidFill>
                <a:latin typeface="Avenir Book"/>
                <a:cs typeface="Avenir Book"/>
              </a:rPr>
              <a:t>–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 Barry Boehm proposes “Wideband Delphi” method, popularized in </a:t>
            </a:r>
            <a:r>
              <a:rPr lang="en-US" sz="1100" i="1" dirty="0" smtClean="0">
                <a:solidFill>
                  <a:schemeClr val="bg1"/>
                </a:solidFill>
                <a:latin typeface="Avenir Book"/>
                <a:cs typeface="Avenir Book"/>
              </a:rPr>
              <a:t>Software Engineering Economics 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(1981)</a:t>
            </a:r>
            <a:endParaRPr lang="en-US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68325" y="2742726"/>
            <a:ext cx="25628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2002 </a:t>
            </a:r>
            <a:r>
              <a:rPr lang="mr-IN" sz="1100" dirty="0" smtClean="0">
                <a:solidFill>
                  <a:schemeClr val="bg1"/>
                </a:solidFill>
                <a:latin typeface="Avenir Book"/>
                <a:cs typeface="Avenir Book"/>
              </a:rPr>
              <a:t>–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 Current form set out in article by James </a:t>
            </a:r>
            <a:r>
              <a:rPr lang="en-US" sz="1100" dirty="0" err="1" smtClean="0">
                <a:solidFill>
                  <a:schemeClr val="bg1"/>
                </a:solidFill>
                <a:latin typeface="Avenir Book"/>
                <a:cs typeface="Avenir Book"/>
              </a:rPr>
              <a:t>Grenning</a:t>
            </a:r>
            <a:endParaRPr lang="en-US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68325" y="3416400"/>
            <a:ext cx="2562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2005 </a:t>
            </a:r>
            <a:r>
              <a:rPr lang="mr-IN" sz="1100" dirty="0" smtClean="0">
                <a:solidFill>
                  <a:schemeClr val="bg1"/>
                </a:solidFill>
                <a:latin typeface="Avenir Book"/>
                <a:cs typeface="Avenir Book"/>
              </a:rPr>
              <a:t>–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 Popularized by Mike Cohn’s “Agile Estimating and Planning”, trademarked by Mountain Goat Software</a:t>
            </a:r>
            <a:endParaRPr lang="en-US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68325" y="4318456"/>
            <a:ext cx="25628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Today </a:t>
            </a:r>
            <a:r>
              <a:rPr lang="mr-IN" sz="1100" dirty="0" smtClean="0">
                <a:solidFill>
                  <a:schemeClr val="bg1"/>
                </a:solidFill>
                <a:latin typeface="Avenir Book"/>
                <a:cs typeface="Avenir Book"/>
              </a:rPr>
              <a:t>–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 Variations used worldwide with a range of techniques &amp; tools</a:t>
            </a:r>
            <a:endParaRPr lang="en-US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4" name="Picture 3" descr="card-1738844_192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1"/>
          <a:stretch/>
        </p:blipFill>
        <p:spPr>
          <a:xfrm>
            <a:off x="0" y="0"/>
            <a:ext cx="4775200" cy="5143500"/>
          </a:xfrm>
          <a:prstGeom prst="rect">
            <a:avLst/>
          </a:prstGeom>
        </p:spPr>
      </p:pic>
      <p:pic>
        <p:nvPicPr>
          <p:cNvPr id="22" name="Picture 21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62" y="1166778"/>
            <a:ext cx="335124" cy="45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4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657" y="191780"/>
            <a:ext cx="8034398" cy="4710419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415" y="475240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HOW IT WORKS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43461" y="1077842"/>
            <a:ext cx="182879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1644650"/>
            <a:ext cx="622300" cy="622300"/>
          </a:xfrm>
          <a:prstGeom prst="rect">
            <a:avLst/>
          </a:prstGeom>
        </p:spPr>
      </p:pic>
      <p:pic>
        <p:nvPicPr>
          <p:cNvPr id="10" name="Picture 9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3003550"/>
            <a:ext cx="622300" cy="622300"/>
          </a:xfrm>
          <a:prstGeom prst="rect">
            <a:avLst/>
          </a:prstGeom>
        </p:spPr>
      </p:pic>
      <p:pic>
        <p:nvPicPr>
          <p:cNvPr id="11" name="Picture 10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98" y="3003550"/>
            <a:ext cx="622300" cy="622300"/>
          </a:xfrm>
          <a:prstGeom prst="rect">
            <a:avLst/>
          </a:prstGeom>
        </p:spPr>
      </p:pic>
      <p:pic>
        <p:nvPicPr>
          <p:cNvPr id="12" name="Picture 11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57" y="3625850"/>
            <a:ext cx="622300" cy="622300"/>
          </a:xfrm>
          <a:prstGeom prst="rect">
            <a:avLst/>
          </a:prstGeom>
        </p:spPr>
      </p:pic>
      <p:pic>
        <p:nvPicPr>
          <p:cNvPr id="13" name="Picture 12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55" y="3625850"/>
            <a:ext cx="622300" cy="622300"/>
          </a:xfrm>
          <a:prstGeom prst="rect">
            <a:avLst/>
          </a:prstGeom>
        </p:spPr>
      </p:pic>
      <p:pic>
        <p:nvPicPr>
          <p:cNvPr id="14" name="Picture 13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4089400"/>
            <a:ext cx="622300" cy="622300"/>
          </a:xfrm>
          <a:prstGeom prst="rect">
            <a:avLst/>
          </a:prstGeom>
        </p:spPr>
      </p:pic>
      <p:pic>
        <p:nvPicPr>
          <p:cNvPr id="15" name="Picture 14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57172"/>
            <a:ext cx="508838" cy="692149"/>
          </a:xfrm>
          <a:prstGeom prst="rect">
            <a:avLst/>
          </a:prstGeom>
        </p:spPr>
      </p:pic>
      <p:pic>
        <p:nvPicPr>
          <p:cNvPr id="16" name="Picture 15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95" y="2759075"/>
            <a:ext cx="508838" cy="692149"/>
          </a:xfrm>
          <a:prstGeom prst="rect">
            <a:avLst/>
          </a:prstGeom>
        </p:spPr>
      </p:pic>
      <p:pic>
        <p:nvPicPr>
          <p:cNvPr id="17" name="Picture 16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781" y="3257549"/>
            <a:ext cx="508838" cy="692149"/>
          </a:xfrm>
          <a:prstGeom prst="rect">
            <a:avLst/>
          </a:prstGeom>
        </p:spPr>
      </p:pic>
      <p:pic>
        <p:nvPicPr>
          <p:cNvPr id="18" name="Picture 17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17" y="2759075"/>
            <a:ext cx="508838" cy="692149"/>
          </a:xfrm>
          <a:prstGeom prst="rect">
            <a:avLst/>
          </a:prstGeom>
        </p:spPr>
      </p:pic>
      <p:pic>
        <p:nvPicPr>
          <p:cNvPr id="19" name="Picture 18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031" y="2054226"/>
            <a:ext cx="508838" cy="692149"/>
          </a:xfrm>
          <a:prstGeom prst="rect">
            <a:avLst/>
          </a:prstGeom>
        </p:spPr>
      </p:pic>
      <p:pic>
        <p:nvPicPr>
          <p:cNvPr id="23" name="Picture 22" descr="list-with-do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1612900"/>
            <a:ext cx="654050" cy="654050"/>
          </a:xfrm>
          <a:prstGeom prst="rect">
            <a:avLst/>
          </a:prstGeom>
        </p:spPr>
      </p:pic>
      <p:pic>
        <p:nvPicPr>
          <p:cNvPr id="22" name="Picture 21" descr="list-with-dots (1)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07"/>
          <a:stretch/>
        </p:blipFill>
        <p:spPr>
          <a:xfrm>
            <a:off x="4635500" y="1612900"/>
            <a:ext cx="65405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7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657" y="191780"/>
            <a:ext cx="8034398" cy="4710419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415" y="475240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HOW IT WORKS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43461" y="1077842"/>
            <a:ext cx="182879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1644650"/>
            <a:ext cx="622300" cy="622300"/>
          </a:xfrm>
          <a:prstGeom prst="rect">
            <a:avLst/>
          </a:prstGeom>
        </p:spPr>
      </p:pic>
      <p:pic>
        <p:nvPicPr>
          <p:cNvPr id="10" name="Picture 9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3003550"/>
            <a:ext cx="622300" cy="622300"/>
          </a:xfrm>
          <a:prstGeom prst="rect">
            <a:avLst/>
          </a:prstGeom>
        </p:spPr>
      </p:pic>
      <p:pic>
        <p:nvPicPr>
          <p:cNvPr id="11" name="Picture 10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98" y="3003550"/>
            <a:ext cx="622300" cy="622300"/>
          </a:xfrm>
          <a:prstGeom prst="rect">
            <a:avLst/>
          </a:prstGeom>
        </p:spPr>
      </p:pic>
      <p:pic>
        <p:nvPicPr>
          <p:cNvPr id="12" name="Picture 11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57" y="3625850"/>
            <a:ext cx="622300" cy="622300"/>
          </a:xfrm>
          <a:prstGeom prst="rect">
            <a:avLst/>
          </a:prstGeom>
        </p:spPr>
      </p:pic>
      <p:pic>
        <p:nvPicPr>
          <p:cNvPr id="13" name="Picture 12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55" y="3625850"/>
            <a:ext cx="622300" cy="622300"/>
          </a:xfrm>
          <a:prstGeom prst="rect">
            <a:avLst/>
          </a:prstGeom>
        </p:spPr>
      </p:pic>
      <p:pic>
        <p:nvPicPr>
          <p:cNvPr id="14" name="Picture 13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4089400"/>
            <a:ext cx="622300" cy="622300"/>
          </a:xfrm>
          <a:prstGeom prst="rect">
            <a:avLst/>
          </a:prstGeom>
        </p:spPr>
      </p:pic>
      <p:pic>
        <p:nvPicPr>
          <p:cNvPr id="21" name="Picture 20" descr="diamonds-884168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257" y="2759075"/>
            <a:ext cx="558800" cy="704121"/>
          </a:xfrm>
          <a:prstGeom prst="rect">
            <a:avLst/>
          </a:prstGeom>
        </p:spPr>
      </p:pic>
      <p:pic>
        <p:nvPicPr>
          <p:cNvPr id="22" name="Picture 21" descr="hearts-88416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87" y="3257549"/>
            <a:ext cx="558800" cy="704121"/>
          </a:xfrm>
          <a:prstGeom prst="rect">
            <a:avLst/>
          </a:prstGeom>
        </p:spPr>
      </p:pic>
      <p:pic>
        <p:nvPicPr>
          <p:cNvPr id="23" name="Picture 22" descr="diamonds-884162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048" y="2042254"/>
            <a:ext cx="558800" cy="704121"/>
          </a:xfrm>
          <a:prstGeom prst="rect">
            <a:avLst/>
          </a:prstGeom>
        </p:spPr>
      </p:pic>
      <p:pic>
        <p:nvPicPr>
          <p:cNvPr id="25" name="Picture 24" descr="diamonds-884168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6" y="2132500"/>
            <a:ext cx="558800" cy="704121"/>
          </a:xfrm>
          <a:prstGeom prst="rect">
            <a:avLst/>
          </a:prstGeom>
        </p:spPr>
      </p:pic>
      <p:pic>
        <p:nvPicPr>
          <p:cNvPr id="26" name="Picture 25" descr="diamonds-884168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90" y="2746375"/>
            <a:ext cx="558800" cy="704121"/>
          </a:xfrm>
          <a:prstGeom prst="rect">
            <a:avLst/>
          </a:prstGeom>
        </p:spPr>
      </p:pic>
      <p:pic>
        <p:nvPicPr>
          <p:cNvPr id="27" name="Picture 26" descr="list-with-dot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1612900"/>
            <a:ext cx="654050" cy="654050"/>
          </a:xfrm>
          <a:prstGeom prst="rect">
            <a:avLst/>
          </a:prstGeom>
        </p:spPr>
      </p:pic>
      <p:pic>
        <p:nvPicPr>
          <p:cNvPr id="28" name="Picture 27" descr="list-with-dots (1)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07"/>
          <a:stretch/>
        </p:blipFill>
        <p:spPr>
          <a:xfrm>
            <a:off x="4635500" y="1612900"/>
            <a:ext cx="65405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03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657" y="191780"/>
            <a:ext cx="8034398" cy="4710419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415" y="475240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HOW IT WORKS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43461" y="1077842"/>
            <a:ext cx="182879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1644650"/>
            <a:ext cx="622300" cy="622300"/>
          </a:xfrm>
          <a:prstGeom prst="rect">
            <a:avLst/>
          </a:prstGeom>
        </p:spPr>
      </p:pic>
      <p:pic>
        <p:nvPicPr>
          <p:cNvPr id="10" name="Picture 9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3003550"/>
            <a:ext cx="622300" cy="622300"/>
          </a:xfrm>
          <a:prstGeom prst="rect">
            <a:avLst/>
          </a:prstGeom>
        </p:spPr>
      </p:pic>
      <p:pic>
        <p:nvPicPr>
          <p:cNvPr id="11" name="Picture 10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98" y="3003550"/>
            <a:ext cx="622300" cy="622300"/>
          </a:xfrm>
          <a:prstGeom prst="rect">
            <a:avLst/>
          </a:prstGeom>
        </p:spPr>
      </p:pic>
      <p:pic>
        <p:nvPicPr>
          <p:cNvPr id="12" name="Picture 11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57" y="3625850"/>
            <a:ext cx="622300" cy="622300"/>
          </a:xfrm>
          <a:prstGeom prst="rect">
            <a:avLst/>
          </a:prstGeom>
        </p:spPr>
      </p:pic>
      <p:pic>
        <p:nvPicPr>
          <p:cNvPr id="13" name="Picture 12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55" y="3625850"/>
            <a:ext cx="622300" cy="622300"/>
          </a:xfrm>
          <a:prstGeom prst="rect">
            <a:avLst/>
          </a:prstGeom>
        </p:spPr>
      </p:pic>
      <p:pic>
        <p:nvPicPr>
          <p:cNvPr id="14" name="Picture 13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4089400"/>
            <a:ext cx="622300" cy="622300"/>
          </a:xfrm>
          <a:prstGeom prst="rect">
            <a:avLst/>
          </a:prstGeom>
        </p:spPr>
      </p:pic>
      <p:pic>
        <p:nvPicPr>
          <p:cNvPr id="21" name="Picture 20" descr="diamonds-884168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505" y="2476939"/>
            <a:ext cx="1125389" cy="1418057"/>
          </a:xfrm>
          <a:prstGeom prst="rect">
            <a:avLst/>
          </a:prstGeom>
        </p:spPr>
      </p:pic>
      <p:pic>
        <p:nvPicPr>
          <p:cNvPr id="17" name="Picture 16" descr="list-with-do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1612900"/>
            <a:ext cx="654050" cy="654050"/>
          </a:xfrm>
          <a:prstGeom prst="rect">
            <a:avLst/>
          </a:prstGeom>
        </p:spPr>
      </p:pic>
      <p:pic>
        <p:nvPicPr>
          <p:cNvPr id="18" name="Picture 17" descr="list-with-dots (1)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07"/>
          <a:stretch/>
        </p:blipFill>
        <p:spPr>
          <a:xfrm>
            <a:off x="4635500" y="1612900"/>
            <a:ext cx="65405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5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657" y="191780"/>
            <a:ext cx="8034398" cy="4710419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415" y="475240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HOW IT WORKS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43461" y="1077842"/>
            <a:ext cx="182879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1644650"/>
            <a:ext cx="622300" cy="622300"/>
          </a:xfrm>
          <a:prstGeom prst="rect">
            <a:avLst/>
          </a:prstGeom>
        </p:spPr>
      </p:pic>
      <p:pic>
        <p:nvPicPr>
          <p:cNvPr id="10" name="Picture 9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3003550"/>
            <a:ext cx="622300" cy="622300"/>
          </a:xfrm>
          <a:prstGeom prst="rect">
            <a:avLst/>
          </a:prstGeom>
        </p:spPr>
      </p:pic>
      <p:pic>
        <p:nvPicPr>
          <p:cNvPr id="11" name="Picture 10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98" y="3003550"/>
            <a:ext cx="622300" cy="622300"/>
          </a:xfrm>
          <a:prstGeom prst="rect">
            <a:avLst/>
          </a:prstGeom>
        </p:spPr>
      </p:pic>
      <p:pic>
        <p:nvPicPr>
          <p:cNvPr id="12" name="Picture 11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57" y="3625850"/>
            <a:ext cx="622300" cy="622300"/>
          </a:xfrm>
          <a:prstGeom prst="rect">
            <a:avLst/>
          </a:prstGeom>
        </p:spPr>
      </p:pic>
      <p:pic>
        <p:nvPicPr>
          <p:cNvPr id="13" name="Picture 12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55" y="3625850"/>
            <a:ext cx="622300" cy="622300"/>
          </a:xfrm>
          <a:prstGeom prst="rect">
            <a:avLst/>
          </a:prstGeom>
        </p:spPr>
      </p:pic>
      <p:pic>
        <p:nvPicPr>
          <p:cNvPr id="14" name="Picture 13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4089400"/>
            <a:ext cx="622300" cy="622300"/>
          </a:xfrm>
          <a:prstGeom prst="rect">
            <a:avLst/>
          </a:prstGeom>
        </p:spPr>
      </p:pic>
      <p:pic>
        <p:nvPicPr>
          <p:cNvPr id="15" name="Picture 14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57172"/>
            <a:ext cx="508838" cy="692149"/>
          </a:xfrm>
          <a:prstGeom prst="rect">
            <a:avLst/>
          </a:prstGeom>
        </p:spPr>
      </p:pic>
      <p:pic>
        <p:nvPicPr>
          <p:cNvPr id="16" name="Picture 15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95" y="2759075"/>
            <a:ext cx="508838" cy="692149"/>
          </a:xfrm>
          <a:prstGeom prst="rect">
            <a:avLst/>
          </a:prstGeom>
        </p:spPr>
      </p:pic>
      <p:pic>
        <p:nvPicPr>
          <p:cNvPr id="17" name="Picture 16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781" y="3257549"/>
            <a:ext cx="508838" cy="692149"/>
          </a:xfrm>
          <a:prstGeom prst="rect">
            <a:avLst/>
          </a:prstGeom>
        </p:spPr>
      </p:pic>
      <p:pic>
        <p:nvPicPr>
          <p:cNvPr id="18" name="Picture 17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17" y="2759075"/>
            <a:ext cx="508838" cy="692149"/>
          </a:xfrm>
          <a:prstGeom prst="rect">
            <a:avLst/>
          </a:prstGeom>
        </p:spPr>
      </p:pic>
      <p:pic>
        <p:nvPicPr>
          <p:cNvPr id="19" name="Picture 18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031" y="2054226"/>
            <a:ext cx="508838" cy="692149"/>
          </a:xfrm>
          <a:prstGeom prst="rect">
            <a:avLst/>
          </a:prstGeom>
        </p:spPr>
      </p:pic>
      <p:pic>
        <p:nvPicPr>
          <p:cNvPr id="20" name="Picture 19" descr="list-with-do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1612900"/>
            <a:ext cx="654050" cy="654050"/>
          </a:xfrm>
          <a:prstGeom prst="rect">
            <a:avLst/>
          </a:prstGeom>
        </p:spPr>
      </p:pic>
      <p:pic>
        <p:nvPicPr>
          <p:cNvPr id="21" name="Picture 20" descr="list-with-dots (1)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07"/>
          <a:stretch/>
        </p:blipFill>
        <p:spPr>
          <a:xfrm>
            <a:off x="4635500" y="1803400"/>
            <a:ext cx="65405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67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657" y="191780"/>
            <a:ext cx="8034398" cy="4710419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415" y="475240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HOW IT WORKS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43461" y="1077842"/>
            <a:ext cx="182879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1644650"/>
            <a:ext cx="622300" cy="622300"/>
          </a:xfrm>
          <a:prstGeom prst="rect">
            <a:avLst/>
          </a:prstGeom>
        </p:spPr>
      </p:pic>
      <p:pic>
        <p:nvPicPr>
          <p:cNvPr id="10" name="Picture 9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3003550"/>
            <a:ext cx="622300" cy="622300"/>
          </a:xfrm>
          <a:prstGeom prst="rect">
            <a:avLst/>
          </a:prstGeom>
        </p:spPr>
      </p:pic>
      <p:pic>
        <p:nvPicPr>
          <p:cNvPr id="11" name="Picture 10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98" y="3003550"/>
            <a:ext cx="622300" cy="622300"/>
          </a:xfrm>
          <a:prstGeom prst="rect">
            <a:avLst/>
          </a:prstGeom>
        </p:spPr>
      </p:pic>
      <p:pic>
        <p:nvPicPr>
          <p:cNvPr id="12" name="Picture 11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57" y="3625850"/>
            <a:ext cx="622300" cy="622300"/>
          </a:xfrm>
          <a:prstGeom prst="rect">
            <a:avLst/>
          </a:prstGeom>
        </p:spPr>
      </p:pic>
      <p:pic>
        <p:nvPicPr>
          <p:cNvPr id="13" name="Picture 12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55" y="3625850"/>
            <a:ext cx="622300" cy="622300"/>
          </a:xfrm>
          <a:prstGeom prst="rect">
            <a:avLst/>
          </a:prstGeom>
        </p:spPr>
      </p:pic>
      <p:pic>
        <p:nvPicPr>
          <p:cNvPr id="14" name="Picture 13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4089400"/>
            <a:ext cx="622300" cy="622300"/>
          </a:xfrm>
          <a:prstGeom prst="rect">
            <a:avLst/>
          </a:prstGeom>
        </p:spPr>
      </p:pic>
      <p:pic>
        <p:nvPicPr>
          <p:cNvPr id="8" name="Picture 7" descr="hearts-884181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31" y="2132500"/>
            <a:ext cx="558800" cy="704121"/>
          </a:xfrm>
          <a:prstGeom prst="rect">
            <a:avLst/>
          </a:prstGeom>
        </p:spPr>
      </p:pic>
      <p:pic>
        <p:nvPicPr>
          <p:cNvPr id="20" name="Picture 19" descr="hearts-884154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55" y="2760421"/>
            <a:ext cx="558800" cy="704121"/>
          </a:xfrm>
          <a:prstGeom prst="rect">
            <a:avLst/>
          </a:prstGeom>
        </p:spPr>
      </p:pic>
      <p:pic>
        <p:nvPicPr>
          <p:cNvPr id="21" name="Picture 20" descr="diamonds-884168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257" y="2759075"/>
            <a:ext cx="558800" cy="704121"/>
          </a:xfrm>
          <a:prstGeom prst="rect">
            <a:avLst/>
          </a:prstGeom>
        </p:spPr>
      </p:pic>
      <p:pic>
        <p:nvPicPr>
          <p:cNvPr id="22" name="Picture 21" descr="hearts-884163_128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87" y="3257549"/>
            <a:ext cx="558800" cy="704121"/>
          </a:xfrm>
          <a:prstGeom prst="rect">
            <a:avLst/>
          </a:prstGeom>
        </p:spPr>
      </p:pic>
      <p:pic>
        <p:nvPicPr>
          <p:cNvPr id="23" name="Picture 22" descr="diamonds-884162_128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048" y="2042254"/>
            <a:ext cx="558800" cy="704121"/>
          </a:xfrm>
          <a:prstGeom prst="rect">
            <a:avLst/>
          </a:prstGeom>
        </p:spPr>
      </p:pic>
      <p:pic>
        <p:nvPicPr>
          <p:cNvPr id="17" name="Picture 16" descr="list-with-dot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1612900"/>
            <a:ext cx="654050" cy="654050"/>
          </a:xfrm>
          <a:prstGeom prst="rect">
            <a:avLst/>
          </a:prstGeom>
        </p:spPr>
      </p:pic>
      <p:pic>
        <p:nvPicPr>
          <p:cNvPr id="18" name="Picture 17" descr="list-with-dots (1)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07"/>
          <a:stretch/>
        </p:blipFill>
        <p:spPr>
          <a:xfrm>
            <a:off x="4635500" y="1803400"/>
            <a:ext cx="65405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3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657" y="191780"/>
            <a:ext cx="8034398" cy="4710419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415" y="475240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HOW IT WORKS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43461" y="1077842"/>
            <a:ext cx="182879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1644650"/>
            <a:ext cx="622300" cy="622300"/>
          </a:xfrm>
          <a:prstGeom prst="rect">
            <a:avLst/>
          </a:prstGeom>
        </p:spPr>
      </p:pic>
      <p:pic>
        <p:nvPicPr>
          <p:cNvPr id="10" name="Picture 9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2768812"/>
            <a:ext cx="857037" cy="857037"/>
          </a:xfrm>
          <a:prstGeom prst="rect">
            <a:avLst/>
          </a:prstGeom>
        </p:spPr>
      </p:pic>
      <p:pic>
        <p:nvPicPr>
          <p:cNvPr id="11" name="Picture 10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98" y="3003550"/>
            <a:ext cx="622300" cy="622300"/>
          </a:xfrm>
          <a:prstGeom prst="rect">
            <a:avLst/>
          </a:prstGeom>
        </p:spPr>
      </p:pic>
      <p:pic>
        <p:nvPicPr>
          <p:cNvPr id="12" name="Picture 11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57" y="3625850"/>
            <a:ext cx="622300" cy="622300"/>
          </a:xfrm>
          <a:prstGeom prst="rect">
            <a:avLst/>
          </a:prstGeom>
        </p:spPr>
      </p:pic>
      <p:pic>
        <p:nvPicPr>
          <p:cNvPr id="13" name="Picture 12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154" y="3359975"/>
            <a:ext cx="888175" cy="888175"/>
          </a:xfrm>
          <a:prstGeom prst="rect">
            <a:avLst/>
          </a:prstGeom>
        </p:spPr>
      </p:pic>
      <p:pic>
        <p:nvPicPr>
          <p:cNvPr id="14" name="Picture 13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4089400"/>
            <a:ext cx="622300" cy="622300"/>
          </a:xfrm>
          <a:prstGeom prst="rect">
            <a:avLst/>
          </a:prstGeom>
        </p:spPr>
      </p:pic>
      <p:pic>
        <p:nvPicPr>
          <p:cNvPr id="8" name="Picture 7" descr="hearts-884181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30" y="1689100"/>
            <a:ext cx="769585" cy="969722"/>
          </a:xfrm>
          <a:prstGeom prst="rect">
            <a:avLst/>
          </a:prstGeom>
        </p:spPr>
      </p:pic>
      <p:pic>
        <p:nvPicPr>
          <p:cNvPr id="20" name="Picture 19" descr="hearts-884154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54" y="2243689"/>
            <a:ext cx="797545" cy="1004954"/>
          </a:xfrm>
          <a:prstGeom prst="rect">
            <a:avLst/>
          </a:prstGeom>
        </p:spPr>
      </p:pic>
      <p:pic>
        <p:nvPicPr>
          <p:cNvPr id="21" name="Picture 20" descr="diamonds-884168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257" y="2759075"/>
            <a:ext cx="558800" cy="704121"/>
          </a:xfrm>
          <a:prstGeom prst="rect">
            <a:avLst/>
          </a:prstGeom>
        </p:spPr>
      </p:pic>
      <p:pic>
        <p:nvPicPr>
          <p:cNvPr id="22" name="Picture 21" descr="hearts-884163_128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87" y="3257549"/>
            <a:ext cx="558800" cy="704121"/>
          </a:xfrm>
          <a:prstGeom prst="rect">
            <a:avLst/>
          </a:prstGeom>
        </p:spPr>
      </p:pic>
      <p:pic>
        <p:nvPicPr>
          <p:cNvPr id="23" name="Picture 22" descr="diamonds-884162_128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048" y="2042254"/>
            <a:ext cx="558800" cy="704121"/>
          </a:xfrm>
          <a:prstGeom prst="rect">
            <a:avLst/>
          </a:prstGeom>
        </p:spPr>
      </p:pic>
      <p:pic>
        <p:nvPicPr>
          <p:cNvPr id="17" name="Picture 16" descr="list-with-dot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1612900"/>
            <a:ext cx="654050" cy="654050"/>
          </a:xfrm>
          <a:prstGeom prst="rect">
            <a:avLst/>
          </a:prstGeom>
        </p:spPr>
      </p:pic>
      <p:pic>
        <p:nvPicPr>
          <p:cNvPr id="18" name="Picture 17" descr="list-with-dots (1)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07"/>
          <a:stretch/>
        </p:blipFill>
        <p:spPr>
          <a:xfrm>
            <a:off x="4635500" y="1803400"/>
            <a:ext cx="65405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34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657" y="191780"/>
            <a:ext cx="8034398" cy="4710419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415" y="475240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HOW IT WORKS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43461" y="1077842"/>
            <a:ext cx="182879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1644650"/>
            <a:ext cx="622300" cy="622300"/>
          </a:xfrm>
          <a:prstGeom prst="rect">
            <a:avLst/>
          </a:prstGeom>
        </p:spPr>
      </p:pic>
      <p:pic>
        <p:nvPicPr>
          <p:cNvPr id="10" name="Picture 9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769">
            <a:off x="1003300" y="2768812"/>
            <a:ext cx="857037" cy="857037"/>
          </a:xfrm>
          <a:prstGeom prst="rect">
            <a:avLst/>
          </a:prstGeom>
        </p:spPr>
      </p:pic>
      <p:pic>
        <p:nvPicPr>
          <p:cNvPr id="11" name="Picture 10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98" y="3003550"/>
            <a:ext cx="622300" cy="622300"/>
          </a:xfrm>
          <a:prstGeom prst="rect">
            <a:avLst/>
          </a:prstGeom>
        </p:spPr>
      </p:pic>
      <p:pic>
        <p:nvPicPr>
          <p:cNvPr id="12" name="Picture 11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57" y="3625850"/>
            <a:ext cx="622300" cy="622300"/>
          </a:xfrm>
          <a:prstGeom prst="rect">
            <a:avLst/>
          </a:prstGeom>
        </p:spPr>
      </p:pic>
      <p:pic>
        <p:nvPicPr>
          <p:cNvPr id="13" name="Picture 12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2296">
            <a:off x="5898990" y="3372882"/>
            <a:ext cx="888175" cy="888175"/>
          </a:xfrm>
          <a:prstGeom prst="rect">
            <a:avLst/>
          </a:prstGeom>
        </p:spPr>
      </p:pic>
      <p:pic>
        <p:nvPicPr>
          <p:cNvPr id="14" name="Picture 13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4089400"/>
            <a:ext cx="622300" cy="622300"/>
          </a:xfrm>
          <a:prstGeom prst="rect">
            <a:avLst/>
          </a:prstGeom>
        </p:spPr>
      </p:pic>
      <p:pic>
        <p:nvPicPr>
          <p:cNvPr id="8" name="Picture 7" descr="hearts-884181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769">
            <a:off x="1627735" y="1782089"/>
            <a:ext cx="769585" cy="969722"/>
          </a:xfrm>
          <a:prstGeom prst="rect">
            <a:avLst/>
          </a:prstGeom>
        </p:spPr>
      </p:pic>
      <p:pic>
        <p:nvPicPr>
          <p:cNvPr id="20" name="Picture 19" descr="hearts-884154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2296">
            <a:off x="5348857" y="2282913"/>
            <a:ext cx="797545" cy="1004954"/>
          </a:xfrm>
          <a:prstGeom prst="rect">
            <a:avLst/>
          </a:prstGeom>
        </p:spPr>
      </p:pic>
      <p:pic>
        <p:nvPicPr>
          <p:cNvPr id="21" name="Picture 20" descr="diamonds-884168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257" y="2759075"/>
            <a:ext cx="558800" cy="704121"/>
          </a:xfrm>
          <a:prstGeom prst="rect">
            <a:avLst/>
          </a:prstGeom>
        </p:spPr>
      </p:pic>
      <p:pic>
        <p:nvPicPr>
          <p:cNvPr id="22" name="Picture 21" descr="hearts-884163_128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87" y="3257549"/>
            <a:ext cx="558800" cy="704121"/>
          </a:xfrm>
          <a:prstGeom prst="rect">
            <a:avLst/>
          </a:prstGeom>
        </p:spPr>
      </p:pic>
      <p:pic>
        <p:nvPicPr>
          <p:cNvPr id="23" name="Picture 22" descr="diamonds-884162_128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048" y="2042254"/>
            <a:ext cx="558800" cy="704121"/>
          </a:xfrm>
          <a:prstGeom prst="rect">
            <a:avLst/>
          </a:prstGeom>
        </p:spPr>
      </p:pic>
      <p:pic>
        <p:nvPicPr>
          <p:cNvPr id="17" name="Picture 16" descr="list-with-dot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1612900"/>
            <a:ext cx="654050" cy="654050"/>
          </a:xfrm>
          <a:prstGeom prst="rect">
            <a:avLst/>
          </a:prstGeom>
        </p:spPr>
      </p:pic>
      <p:pic>
        <p:nvPicPr>
          <p:cNvPr id="18" name="Picture 17" descr="list-with-dots (1)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07"/>
          <a:stretch/>
        </p:blipFill>
        <p:spPr>
          <a:xfrm>
            <a:off x="4635500" y="1803400"/>
            <a:ext cx="65405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8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657" y="191780"/>
            <a:ext cx="8034398" cy="4710419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415" y="475240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HOW IT WORKS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43461" y="1077842"/>
            <a:ext cx="182879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1644650"/>
            <a:ext cx="622300" cy="622300"/>
          </a:xfrm>
          <a:prstGeom prst="rect">
            <a:avLst/>
          </a:prstGeom>
        </p:spPr>
      </p:pic>
      <p:pic>
        <p:nvPicPr>
          <p:cNvPr id="10" name="Picture 9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3003550"/>
            <a:ext cx="622300" cy="622300"/>
          </a:xfrm>
          <a:prstGeom prst="rect">
            <a:avLst/>
          </a:prstGeom>
        </p:spPr>
      </p:pic>
      <p:pic>
        <p:nvPicPr>
          <p:cNvPr id="11" name="Picture 10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98" y="3003550"/>
            <a:ext cx="622300" cy="622300"/>
          </a:xfrm>
          <a:prstGeom prst="rect">
            <a:avLst/>
          </a:prstGeom>
        </p:spPr>
      </p:pic>
      <p:pic>
        <p:nvPicPr>
          <p:cNvPr id="12" name="Picture 11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57" y="3625850"/>
            <a:ext cx="622300" cy="622300"/>
          </a:xfrm>
          <a:prstGeom prst="rect">
            <a:avLst/>
          </a:prstGeom>
        </p:spPr>
      </p:pic>
      <p:pic>
        <p:nvPicPr>
          <p:cNvPr id="13" name="Picture 12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55" y="3625850"/>
            <a:ext cx="622300" cy="622300"/>
          </a:xfrm>
          <a:prstGeom prst="rect">
            <a:avLst/>
          </a:prstGeom>
        </p:spPr>
      </p:pic>
      <p:pic>
        <p:nvPicPr>
          <p:cNvPr id="14" name="Picture 13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4089400"/>
            <a:ext cx="622300" cy="622300"/>
          </a:xfrm>
          <a:prstGeom prst="rect">
            <a:avLst/>
          </a:prstGeom>
        </p:spPr>
      </p:pic>
      <p:pic>
        <p:nvPicPr>
          <p:cNvPr id="15" name="Picture 14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57172"/>
            <a:ext cx="508838" cy="692149"/>
          </a:xfrm>
          <a:prstGeom prst="rect">
            <a:avLst/>
          </a:prstGeom>
        </p:spPr>
      </p:pic>
      <p:pic>
        <p:nvPicPr>
          <p:cNvPr id="16" name="Picture 15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95" y="2759075"/>
            <a:ext cx="508838" cy="692149"/>
          </a:xfrm>
          <a:prstGeom prst="rect">
            <a:avLst/>
          </a:prstGeom>
        </p:spPr>
      </p:pic>
      <p:pic>
        <p:nvPicPr>
          <p:cNvPr id="17" name="Picture 16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781" y="3257549"/>
            <a:ext cx="508838" cy="692149"/>
          </a:xfrm>
          <a:prstGeom prst="rect">
            <a:avLst/>
          </a:prstGeom>
        </p:spPr>
      </p:pic>
      <p:pic>
        <p:nvPicPr>
          <p:cNvPr id="18" name="Picture 17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17" y="2759075"/>
            <a:ext cx="508838" cy="692149"/>
          </a:xfrm>
          <a:prstGeom prst="rect">
            <a:avLst/>
          </a:prstGeom>
        </p:spPr>
      </p:pic>
      <p:pic>
        <p:nvPicPr>
          <p:cNvPr id="19" name="Picture 18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031" y="2054226"/>
            <a:ext cx="508838" cy="692149"/>
          </a:xfrm>
          <a:prstGeom prst="rect">
            <a:avLst/>
          </a:prstGeom>
        </p:spPr>
      </p:pic>
      <p:pic>
        <p:nvPicPr>
          <p:cNvPr id="20" name="Picture 19" descr="list-with-do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1612900"/>
            <a:ext cx="654050" cy="654050"/>
          </a:xfrm>
          <a:prstGeom prst="rect">
            <a:avLst/>
          </a:prstGeom>
        </p:spPr>
      </p:pic>
      <p:pic>
        <p:nvPicPr>
          <p:cNvPr id="21" name="Picture 20" descr="list-with-dots (1)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07"/>
          <a:stretch/>
        </p:blipFill>
        <p:spPr>
          <a:xfrm>
            <a:off x="4635500" y="1803400"/>
            <a:ext cx="65405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0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657" y="191780"/>
            <a:ext cx="8034398" cy="4710419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415" y="475240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HOW IT WORKS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43461" y="1077842"/>
            <a:ext cx="182879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1644650"/>
            <a:ext cx="622300" cy="622300"/>
          </a:xfrm>
          <a:prstGeom prst="rect">
            <a:avLst/>
          </a:prstGeom>
        </p:spPr>
      </p:pic>
      <p:pic>
        <p:nvPicPr>
          <p:cNvPr id="10" name="Picture 9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3003550"/>
            <a:ext cx="622300" cy="622300"/>
          </a:xfrm>
          <a:prstGeom prst="rect">
            <a:avLst/>
          </a:prstGeom>
        </p:spPr>
      </p:pic>
      <p:pic>
        <p:nvPicPr>
          <p:cNvPr id="11" name="Picture 10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98" y="3003550"/>
            <a:ext cx="622300" cy="622300"/>
          </a:xfrm>
          <a:prstGeom prst="rect">
            <a:avLst/>
          </a:prstGeom>
        </p:spPr>
      </p:pic>
      <p:pic>
        <p:nvPicPr>
          <p:cNvPr id="12" name="Picture 11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57" y="3625850"/>
            <a:ext cx="622300" cy="622300"/>
          </a:xfrm>
          <a:prstGeom prst="rect">
            <a:avLst/>
          </a:prstGeom>
        </p:spPr>
      </p:pic>
      <p:pic>
        <p:nvPicPr>
          <p:cNvPr id="13" name="Picture 12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55" y="3625850"/>
            <a:ext cx="622300" cy="622300"/>
          </a:xfrm>
          <a:prstGeom prst="rect">
            <a:avLst/>
          </a:prstGeom>
        </p:spPr>
      </p:pic>
      <p:pic>
        <p:nvPicPr>
          <p:cNvPr id="14" name="Picture 13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4089400"/>
            <a:ext cx="622300" cy="622300"/>
          </a:xfrm>
          <a:prstGeom prst="rect">
            <a:avLst/>
          </a:prstGeom>
        </p:spPr>
      </p:pic>
      <p:pic>
        <p:nvPicPr>
          <p:cNvPr id="8" name="Picture 7" descr="hearts-884181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31" y="2132500"/>
            <a:ext cx="558800" cy="704121"/>
          </a:xfrm>
          <a:prstGeom prst="rect">
            <a:avLst/>
          </a:prstGeom>
        </p:spPr>
      </p:pic>
      <p:pic>
        <p:nvPicPr>
          <p:cNvPr id="5" name="Picture 4" descr="hearts-884146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71" y="2746375"/>
            <a:ext cx="558986" cy="704121"/>
          </a:xfrm>
          <a:prstGeom prst="rect">
            <a:avLst/>
          </a:prstGeom>
        </p:spPr>
      </p:pic>
      <p:pic>
        <p:nvPicPr>
          <p:cNvPr id="6" name="Picture 5" descr="hearts-884177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01" y="2746375"/>
            <a:ext cx="558986" cy="704121"/>
          </a:xfrm>
          <a:prstGeom prst="rect">
            <a:avLst/>
          </a:prstGeom>
        </p:spPr>
      </p:pic>
      <p:pic>
        <p:nvPicPr>
          <p:cNvPr id="19" name="Picture 18" descr="hearts-884181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87" y="3243031"/>
            <a:ext cx="558800" cy="704121"/>
          </a:xfrm>
          <a:prstGeom prst="rect">
            <a:avLst/>
          </a:prstGeom>
        </p:spPr>
      </p:pic>
      <p:pic>
        <p:nvPicPr>
          <p:cNvPr id="24" name="Picture 23" descr="hearts-884177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06" y="2042254"/>
            <a:ext cx="558986" cy="704121"/>
          </a:xfrm>
          <a:prstGeom prst="rect">
            <a:avLst/>
          </a:prstGeom>
        </p:spPr>
      </p:pic>
      <p:pic>
        <p:nvPicPr>
          <p:cNvPr id="25" name="Picture 24" descr="list-with-dot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1612900"/>
            <a:ext cx="654050" cy="654050"/>
          </a:xfrm>
          <a:prstGeom prst="rect">
            <a:avLst/>
          </a:prstGeom>
        </p:spPr>
      </p:pic>
      <p:pic>
        <p:nvPicPr>
          <p:cNvPr id="26" name="Picture 25" descr="list-with-dots (1)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07"/>
          <a:stretch/>
        </p:blipFill>
        <p:spPr>
          <a:xfrm>
            <a:off x="4635500" y="1803400"/>
            <a:ext cx="65405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ce-2647558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45"/>
          <a:stretch/>
        </p:blipFill>
        <p:spPr>
          <a:xfrm>
            <a:off x="0" y="2512773"/>
            <a:ext cx="9144000" cy="26307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"/>
            <a:ext cx="9144000" cy="3612317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3377" y="1255642"/>
            <a:ext cx="10439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PLANNING POKER: 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What &amp; Why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657" y="191781"/>
            <a:ext cx="8034398" cy="3127152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32965" y="1255642"/>
            <a:ext cx="1011761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GET 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REAL: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Examples from MT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0358" y="1255642"/>
            <a:ext cx="116540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LIVE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ESTIMATIONS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: </a:t>
            </a:r>
          </a:p>
          <a:p>
            <a:pPr algn="ctr"/>
            <a:endParaRPr lang="en-US" sz="105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Planning Poker in Action!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05922" y="475240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WHAT ARE WE DOING HERE?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691475" y="1077842"/>
            <a:ext cx="182879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21396" y="1293978"/>
            <a:ext cx="104395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NEXT 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STEPS: 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err="1" smtClean="0">
                <a:solidFill>
                  <a:schemeClr val="bg1"/>
                </a:solidFill>
                <a:latin typeface="Avenir Book"/>
                <a:cs typeface="Avenir Book"/>
              </a:rPr>
              <a:t>Roadmapping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 our Road Trip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70984" y="1293978"/>
            <a:ext cx="1011761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BE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SAASY: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Review of Online Tools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88377" y="1293978"/>
            <a:ext cx="10439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THAT’S A WRAP:</a:t>
            </a:r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endParaRPr lang="en-US" sz="105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Q&amp;A Time</a:t>
            </a:r>
          </a:p>
        </p:txBody>
      </p:sp>
      <p:pic>
        <p:nvPicPr>
          <p:cNvPr id="3" name="Picture 2" descr="spades-88420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06" y="2423872"/>
            <a:ext cx="512683" cy="704316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1521568" y="2703442"/>
            <a:ext cx="6073032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ard-game-48983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36" y="2334972"/>
            <a:ext cx="508838" cy="692149"/>
          </a:xfrm>
          <a:prstGeom prst="rect">
            <a:avLst/>
          </a:prstGeom>
        </p:spPr>
      </p:pic>
      <p:pic>
        <p:nvPicPr>
          <p:cNvPr id="25" name="Picture 24" descr="card-game-48983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26" y="2334972"/>
            <a:ext cx="508838" cy="692149"/>
          </a:xfrm>
          <a:prstGeom prst="rect">
            <a:avLst/>
          </a:prstGeom>
        </p:spPr>
      </p:pic>
      <p:pic>
        <p:nvPicPr>
          <p:cNvPr id="26" name="Picture 25" descr="card-game-48983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42" y="2334972"/>
            <a:ext cx="508838" cy="692149"/>
          </a:xfrm>
          <a:prstGeom prst="rect">
            <a:avLst/>
          </a:prstGeom>
        </p:spPr>
      </p:pic>
      <p:pic>
        <p:nvPicPr>
          <p:cNvPr id="27" name="Picture 26" descr="card-game-48983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55" y="2334972"/>
            <a:ext cx="508838" cy="692149"/>
          </a:xfrm>
          <a:prstGeom prst="rect">
            <a:avLst/>
          </a:prstGeom>
        </p:spPr>
      </p:pic>
      <p:pic>
        <p:nvPicPr>
          <p:cNvPr id="28" name="Picture 27" descr="card-game-48983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45" y="2334972"/>
            <a:ext cx="508838" cy="692149"/>
          </a:xfrm>
          <a:prstGeom prst="rect">
            <a:avLst/>
          </a:prstGeom>
        </p:spPr>
      </p:pic>
      <p:pic>
        <p:nvPicPr>
          <p:cNvPr id="29" name="Picture 28" descr="card-game-48983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936" y="2334972"/>
            <a:ext cx="508838" cy="69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5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9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657" y="191780"/>
            <a:ext cx="8034398" cy="4710419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2415" y="475240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HOW IT WORKS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43461" y="1077842"/>
            <a:ext cx="182879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1644650"/>
            <a:ext cx="622300" cy="622300"/>
          </a:xfrm>
          <a:prstGeom prst="rect">
            <a:avLst/>
          </a:prstGeom>
        </p:spPr>
      </p:pic>
      <p:pic>
        <p:nvPicPr>
          <p:cNvPr id="10" name="Picture 9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3003550"/>
            <a:ext cx="622300" cy="622300"/>
          </a:xfrm>
          <a:prstGeom prst="rect">
            <a:avLst/>
          </a:prstGeom>
        </p:spPr>
      </p:pic>
      <p:pic>
        <p:nvPicPr>
          <p:cNvPr id="11" name="Picture 10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98" y="3003550"/>
            <a:ext cx="622300" cy="622300"/>
          </a:xfrm>
          <a:prstGeom prst="rect">
            <a:avLst/>
          </a:prstGeom>
        </p:spPr>
      </p:pic>
      <p:pic>
        <p:nvPicPr>
          <p:cNvPr id="12" name="Picture 11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57" y="3625850"/>
            <a:ext cx="622300" cy="622300"/>
          </a:xfrm>
          <a:prstGeom prst="rect">
            <a:avLst/>
          </a:prstGeom>
        </p:spPr>
      </p:pic>
      <p:pic>
        <p:nvPicPr>
          <p:cNvPr id="13" name="Picture 12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55" y="3625850"/>
            <a:ext cx="622300" cy="622300"/>
          </a:xfrm>
          <a:prstGeom prst="rect">
            <a:avLst/>
          </a:prstGeom>
        </p:spPr>
      </p:pic>
      <p:pic>
        <p:nvPicPr>
          <p:cNvPr id="14" name="Picture 13" descr="user-black-close-up-shape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4089400"/>
            <a:ext cx="622300" cy="622300"/>
          </a:xfrm>
          <a:prstGeom prst="rect">
            <a:avLst/>
          </a:prstGeom>
        </p:spPr>
      </p:pic>
      <p:pic>
        <p:nvPicPr>
          <p:cNvPr id="15" name="Picture 14" descr="list-with-do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1612900"/>
            <a:ext cx="654050" cy="654050"/>
          </a:xfrm>
          <a:prstGeom prst="rect">
            <a:avLst/>
          </a:prstGeom>
        </p:spPr>
      </p:pic>
      <p:pic>
        <p:nvPicPr>
          <p:cNvPr id="16" name="Picture 15" descr="list-with-dots (1)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07"/>
          <a:stretch/>
        </p:blipFill>
        <p:spPr>
          <a:xfrm>
            <a:off x="4635500" y="1803400"/>
            <a:ext cx="654050" cy="241300"/>
          </a:xfrm>
          <a:prstGeom prst="rect">
            <a:avLst/>
          </a:prstGeom>
        </p:spPr>
      </p:pic>
      <p:pic>
        <p:nvPicPr>
          <p:cNvPr id="19" name="Picture 18" descr="hearts-884181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212" y="2476939"/>
            <a:ext cx="1125389" cy="141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1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7520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5925" y="405100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DISAGREEMENTS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53158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17733" y="905979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12737" y="1106524"/>
            <a:ext cx="2905763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HOW TO GET THE FINAL ESTIMATE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Keep voting until everyone votes the same number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Keep voting until estimates are “close enough” and average them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Average the votes even if they’re not very close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When averaging, keep exact average or round up</a:t>
            </a:r>
          </a:p>
        </p:txBody>
      </p:sp>
      <p:pic>
        <p:nvPicPr>
          <p:cNvPr id="3" name="Picture 2" descr="gamble-3048625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4" b="20662"/>
          <a:stretch/>
        </p:blipFill>
        <p:spPr>
          <a:xfrm>
            <a:off x="0" y="0"/>
            <a:ext cx="4775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9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7520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5925" y="405100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DISAGREEMENTS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53158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17733" y="905979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12737" y="1106524"/>
            <a:ext cx="290576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HOW TO GET THE FINAL 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ESTIMATE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NUMBER SEQUENCING</a:t>
            </a:r>
          </a:p>
          <a:p>
            <a:pPr marL="742950" lvl="1" indent="-285750">
              <a:buFont typeface="Arial"/>
              <a:buChar char="•"/>
            </a:pPr>
            <a:r>
              <a:rPr lang="en-US" sz="1100" i="1" dirty="0">
                <a:solidFill>
                  <a:schemeClr val="bg1"/>
                </a:solidFill>
                <a:latin typeface="Avenir Book"/>
                <a:cs typeface="Avenir Book"/>
              </a:rPr>
              <a:t>Playing Cards: </a:t>
            </a:r>
          </a:p>
          <a:p>
            <a:pPr marL="1200150" lvl="2" indent="-285750">
              <a:buFont typeface="Arial"/>
              <a:buChar char="•"/>
            </a:pPr>
            <a:r>
              <a:rPr lang="en-US" sz="1100" dirty="0">
                <a:solidFill>
                  <a:schemeClr val="bg1"/>
                </a:solidFill>
                <a:latin typeface="Avenir Book"/>
                <a:cs typeface="Avenir Book"/>
              </a:rPr>
              <a:t>Ace, 2, 3, 4, 5, 6</a:t>
            </a:r>
            <a:r>
              <a:rPr lang="mr-IN" sz="1100" dirty="0">
                <a:solidFill>
                  <a:schemeClr val="bg1"/>
                </a:solidFill>
                <a:latin typeface="Avenir Book"/>
                <a:cs typeface="Avenir Book"/>
              </a:rPr>
              <a:t>…</a:t>
            </a:r>
            <a:r>
              <a:rPr lang="en-US" sz="1100" dirty="0">
                <a:solidFill>
                  <a:schemeClr val="bg1"/>
                </a:solidFill>
                <a:latin typeface="Avenir Book"/>
                <a:cs typeface="Avenir Book"/>
              </a:rPr>
              <a:t> King</a:t>
            </a:r>
          </a:p>
          <a:p>
            <a:pPr marL="742950" lvl="1" indent="-285750">
              <a:buFont typeface="Arial"/>
              <a:buChar char="•"/>
            </a:pPr>
            <a:r>
              <a:rPr lang="en-US" sz="1100" i="1" dirty="0" smtClean="0">
                <a:solidFill>
                  <a:schemeClr val="bg1"/>
                </a:solidFill>
                <a:latin typeface="Avenir Book"/>
                <a:cs typeface="Avenir Book"/>
              </a:rPr>
              <a:t>Modified Fibonacci: </a:t>
            </a:r>
          </a:p>
          <a:p>
            <a:pPr marL="1200150" lvl="2" indent="-285750">
              <a:buFont typeface="Arial"/>
              <a:buChar char="•"/>
            </a:pP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0, ½, 1, 3, 5, 8, 13, 20, 40, 100</a:t>
            </a:r>
          </a:p>
          <a:p>
            <a:pPr marL="742950" lvl="1" indent="-285750">
              <a:buFont typeface="Arial"/>
              <a:buChar char="•"/>
            </a:pPr>
            <a:r>
              <a:rPr lang="en-US" sz="1100" i="1" dirty="0" smtClean="0">
                <a:solidFill>
                  <a:schemeClr val="bg1"/>
                </a:solidFill>
                <a:latin typeface="Avenir Book"/>
                <a:cs typeface="Avenir Book"/>
              </a:rPr>
              <a:t>Sequential: </a:t>
            </a:r>
          </a:p>
          <a:p>
            <a:pPr marL="1200150" lvl="2" indent="-285750">
              <a:buFont typeface="Arial"/>
              <a:buChar char="•"/>
            </a:pP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0, ½, 1, 2, 3, 4, 5, 6, 7, 8, 9, 10, 15</a:t>
            </a:r>
            <a:r>
              <a:rPr lang="mr-IN" sz="1100" dirty="0" smtClean="0">
                <a:solidFill>
                  <a:schemeClr val="bg1"/>
                </a:solidFill>
                <a:latin typeface="Avenir Book"/>
                <a:cs typeface="Avenir Book"/>
              </a:rPr>
              <a:t>…</a:t>
            </a:r>
            <a:endParaRPr lang="en-US" sz="11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100" i="1" dirty="0" smtClean="0">
                <a:solidFill>
                  <a:schemeClr val="bg1"/>
                </a:solidFill>
                <a:latin typeface="Avenir Book"/>
                <a:cs typeface="Avenir Book"/>
              </a:rPr>
              <a:t>T-Shirt Sizes:</a:t>
            </a:r>
          </a:p>
          <a:p>
            <a:pPr marL="1200150" lvl="2" indent="-285750">
              <a:buFont typeface="Arial"/>
              <a:buChar char="•"/>
            </a:pPr>
            <a:r>
              <a:rPr lang="en-US" sz="1100" dirty="0" err="1" smtClean="0">
                <a:solidFill>
                  <a:schemeClr val="bg1"/>
                </a:solidFill>
                <a:latin typeface="Avenir Book"/>
                <a:cs typeface="Avenir Book"/>
              </a:rPr>
              <a:t>xxs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, </a:t>
            </a:r>
            <a:r>
              <a:rPr lang="en-US" sz="1100" dirty="0" err="1" smtClean="0">
                <a:solidFill>
                  <a:schemeClr val="bg1"/>
                </a:solidFill>
                <a:latin typeface="Avenir Book"/>
                <a:cs typeface="Avenir Book"/>
              </a:rPr>
              <a:t>xs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, s, m, l, xl, </a:t>
            </a:r>
            <a:r>
              <a:rPr lang="en-US" sz="1100" dirty="0" err="1" smtClean="0">
                <a:solidFill>
                  <a:schemeClr val="bg1"/>
                </a:solidFill>
                <a:latin typeface="Avenir Book"/>
                <a:cs typeface="Avenir Book"/>
              </a:rPr>
              <a:t>xxl</a:t>
            </a:r>
            <a:endParaRPr lang="en-US" sz="11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100" i="1" dirty="0" smtClean="0">
                <a:solidFill>
                  <a:schemeClr val="bg1"/>
                </a:solidFill>
                <a:latin typeface="Avenir Book"/>
                <a:cs typeface="Avenir Book"/>
              </a:rPr>
              <a:t>With Icons: </a:t>
            </a:r>
          </a:p>
          <a:p>
            <a:pPr marL="1200150" lvl="2" indent="-285750">
              <a:buFont typeface="Arial"/>
              <a:buChar char="•"/>
            </a:pP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Infinity means it can’t be done, coffee cup means I need a break</a:t>
            </a:r>
          </a:p>
          <a:p>
            <a:pPr marL="742950" lvl="1" indent="-28575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Avenir Book"/>
                <a:cs typeface="Avenir Book"/>
              </a:rPr>
              <a:t>And what do the numbers mean? Story points, ideal days, etc.</a:t>
            </a:r>
          </a:p>
        </p:txBody>
      </p:sp>
      <p:pic>
        <p:nvPicPr>
          <p:cNvPr id="3" name="Picture 2" descr="gamble-3048625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4" b="20662"/>
          <a:stretch/>
        </p:blipFill>
        <p:spPr>
          <a:xfrm>
            <a:off x="0" y="0"/>
            <a:ext cx="4775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28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7520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5925" y="405100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DISAGREEMENTS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53158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17733" y="905979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12737" y="1106524"/>
            <a:ext cx="2905763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HOW TO GET THE FINAL 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ESTIMATE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NUMBER SEQUENCING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TO TIME OR NOT TO TIME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Original purpose was to keep estimation meetings moving (Agile Alliance)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Use a timer to limit each round?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Use a timer to limit vote justifications?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How long to set in both cases?</a:t>
            </a:r>
          </a:p>
        </p:txBody>
      </p:sp>
      <p:pic>
        <p:nvPicPr>
          <p:cNvPr id="3" name="Picture 2" descr="gamble-3048625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4" b="20662"/>
          <a:stretch/>
        </p:blipFill>
        <p:spPr>
          <a:xfrm>
            <a:off x="0" y="0"/>
            <a:ext cx="4775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2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7520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5925" y="405100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DISAGREEMENTS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53158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17733" y="905979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12737" y="1106524"/>
            <a:ext cx="2905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HOW TO GET THE FINAL 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ESTIMATE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NUMBER SEQUENCING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TO TIME OR NOT TO TIME</a:t>
            </a:r>
          </a:p>
        </p:txBody>
      </p:sp>
      <p:pic>
        <p:nvPicPr>
          <p:cNvPr id="3" name="Picture 2" descr="gamble-3048625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4" b="20662"/>
          <a:stretch/>
        </p:blipFill>
        <p:spPr>
          <a:xfrm>
            <a:off x="0" y="0"/>
            <a:ext cx="4775200" cy="5143500"/>
          </a:xfrm>
          <a:prstGeom prst="rect">
            <a:avLst/>
          </a:prstGeom>
        </p:spPr>
      </p:pic>
      <p:pic>
        <p:nvPicPr>
          <p:cNvPr id="10" name="Picture 9" descr="user-black-close-up-shape (2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00" y="2794000"/>
            <a:ext cx="1416050" cy="1416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93825" y="2818100"/>
            <a:ext cx="54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C097D"/>
                </a:solidFill>
                <a:latin typeface="Avenir Book"/>
                <a:cs typeface="Avenir Book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91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use-of-cards-3894985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5922" y="356709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BENEFITS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743210" y="874646"/>
            <a:ext cx="3595807" cy="0"/>
          </a:xfrm>
          <a:prstGeom prst="line">
            <a:avLst/>
          </a:prstGeom>
          <a:ln>
            <a:solidFill>
              <a:srgbClr val="0C09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8622" y="1042509"/>
            <a:ext cx="5610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Promotes accuracy, prevents bias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Keeps things organized &amp; moving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Can assist in task assignment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Allows for multiple timelines based on cuts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191780"/>
            <a:ext cx="8521699" cy="4761219"/>
          </a:xfrm>
          <a:prstGeom prst="rect">
            <a:avLst/>
          </a:prstGeom>
          <a:noFill/>
          <a:ln w="12700" cmpd="sng">
            <a:solidFill>
              <a:srgbClr val="0C097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02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ce-2647558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45"/>
          <a:stretch/>
        </p:blipFill>
        <p:spPr>
          <a:xfrm>
            <a:off x="0" y="2512773"/>
            <a:ext cx="9144000" cy="26307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"/>
            <a:ext cx="9144000" cy="3612317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3377" y="1255642"/>
            <a:ext cx="10439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PLANNING POKER: 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What &amp; Why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657" y="191781"/>
            <a:ext cx="8034398" cy="3127152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32965" y="1255642"/>
            <a:ext cx="1011761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GET 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REAL: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Examples from MT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0358" y="1255642"/>
            <a:ext cx="116540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LIVE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ESTIMATIONS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: </a:t>
            </a:r>
          </a:p>
          <a:p>
            <a:pPr algn="ctr"/>
            <a:endParaRPr lang="en-US" sz="105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Planning Poker in Action!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05922" y="475240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WHAT ARE WE DOING HERE?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691475" y="1077842"/>
            <a:ext cx="182879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21396" y="1293978"/>
            <a:ext cx="104395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NEXT 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STEPS: 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err="1" smtClean="0">
                <a:solidFill>
                  <a:schemeClr val="bg1"/>
                </a:solidFill>
                <a:latin typeface="Avenir Book"/>
                <a:cs typeface="Avenir Book"/>
              </a:rPr>
              <a:t>Roadmapping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 our Road Trip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70984" y="1293978"/>
            <a:ext cx="1011761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BE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SAASY: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Review of Online Tools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88377" y="1293978"/>
            <a:ext cx="10439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THAT’S A WRAP:</a:t>
            </a:r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endParaRPr lang="en-US" sz="105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Q&amp;A Time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521568" y="2703442"/>
            <a:ext cx="6073032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36" y="2334972"/>
            <a:ext cx="508838" cy="692149"/>
          </a:xfrm>
          <a:prstGeom prst="rect">
            <a:avLst/>
          </a:prstGeom>
        </p:spPr>
      </p:pic>
      <p:pic>
        <p:nvPicPr>
          <p:cNvPr id="26" name="Picture 25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42" y="2334972"/>
            <a:ext cx="508838" cy="692149"/>
          </a:xfrm>
          <a:prstGeom prst="rect">
            <a:avLst/>
          </a:prstGeom>
        </p:spPr>
      </p:pic>
      <p:pic>
        <p:nvPicPr>
          <p:cNvPr id="27" name="Picture 26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55" y="2334972"/>
            <a:ext cx="508838" cy="692149"/>
          </a:xfrm>
          <a:prstGeom prst="rect">
            <a:avLst/>
          </a:prstGeom>
        </p:spPr>
      </p:pic>
      <p:pic>
        <p:nvPicPr>
          <p:cNvPr id="28" name="Picture 27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45" y="2334972"/>
            <a:ext cx="508838" cy="692149"/>
          </a:xfrm>
          <a:prstGeom prst="rect">
            <a:avLst/>
          </a:prstGeom>
        </p:spPr>
      </p:pic>
      <p:pic>
        <p:nvPicPr>
          <p:cNvPr id="29" name="Picture 28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936" y="2334972"/>
            <a:ext cx="508838" cy="692149"/>
          </a:xfrm>
          <a:prstGeom prst="rect">
            <a:avLst/>
          </a:prstGeom>
        </p:spPr>
      </p:pic>
      <p:pic>
        <p:nvPicPr>
          <p:cNvPr id="31" name="Picture 30" descr="spades-884203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04" y="2346014"/>
            <a:ext cx="512683" cy="70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93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01-10 13.14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d-1298698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9" r="24311"/>
          <a:stretch/>
        </p:blipFill>
        <p:spPr>
          <a:xfrm>
            <a:off x="-304800" y="0"/>
            <a:ext cx="5080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520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5933" y="405095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196</a:t>
            </a:r>
          </a:p>
        </p:txBody>
      </p:sp>
      <p:sp>
        <p:nvSpPr>
          <p:cNvPr id="9" name="Rectangle 8"/>
          <p:cNvSpPr/>
          <p:nvPr/>
        </p:nvSpPr>
        <p:spPr>
          <a:xfrm>
            <a:off x="53158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17733" y="872100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15933" y="1131928"/>
            <a:ext cx="25628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RAW MATH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6 </a:t>
            </a:r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Devs</a:t>
            </a:r>
            <a:endParaRPr lang="en-US" sz="14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5 days/week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30 points/week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196/30 = 6.4 weeks! </a:t>
            </a:r>
          </a:p>
        </p:txBody>
      </p:sp>
    </p:spTree>
    <p:extLst>
      <p:ext uri="{BB962C8B-B14F-4D97-AF65-F5344CB8AC3E}">
        <p14:creationId xmlns:p14="http://schemas.microsoft.com/office/powerpoint/2010/main" val="380653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47" y="0"/>
            <a:ext cx="7275106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558280" y="2268220"/>
            <a:ext cx="284480" cy="27178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&quot;No&quot; Symbol 3"/>
          <p:cNvSpPr/>
          <p:nvPr/>
        </p:nvSpPr>
        <p:spPr>
          <a:xfrm>
            <a:off x="9433560" y="2225040"/>
            <a:ext cx="358140" cy="332740"/>
          </a:xfrm>
          <a:prstGeom prst="noSmoking">
            <a:avLst/>
          </a:prstGeom>
          <a:solidFill>
            <a:srgbClr val="0C097D"/>
          </a:solidFill>
          <a:ln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452880" y="4211320"/>
            <a:ext cx="284480" cy="27178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6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ce-2647558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45"/>
          <a:stretch/>
        </p:blipFill>
        <p:spPr>
          <a:xfrm>
            <a:off x="0" y="2512773"/>
            <a:ext cx="9144000" cy="26307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"/>
            <a:ext cx="9144000" cy="3612317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3377" y="1255642"/>
            <a:ext cx="10439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PLANNING POKER: 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What &amp; Why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657" y="191781"/>
            <a:ext cx="8034398" cy="3127152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32965" y="1255642"/>
            <a:ext cx="1011761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GET 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REAL: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Examples from MT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0358" y="1255642"/>
            <a:ext cx="116540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LIVE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ESTIMATIONS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: </a:t>
            </a:r>
          </a:p>
          <a:p>
            <a:pPr algn="ctr"/>
            <a:endParaRPr lang="en-US" sz="105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Planning Poker in Action!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05922" y="475240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WHAT ARE WE DOING HERE?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691475" y="1077842"/>
            <a:ext cx="182879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21396" y="1293978"/>
            <a:ext cx="104395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NEXT 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STEPS: 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err="1" smtClean="0">
                <a:solidFill>
                  <a:schemeClr val="bg1"/>
                </a:solidFill>
                <a:latin typeface="Avenir Book"/>
                <a:cs typeface="Avenir Book"/>
              </a:rPr>
              <a:t>Roadmapping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 our Road Trip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70984" y="1293978"/>
            <a:ext cx="1011761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BE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SAASY: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Review of Online Tools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88377" y="1293978"/>
            <a:ext cx="10439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THAT’S A WRAP:</a:t>
            </a:r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endParaRPr lang="en-US" sz="105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Q&amp;A Time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521568" y="2703442"/>
            <a:ext cx="6073032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26" y="2334972"/>
            <a:ext cx="508838" cy="692149"/>
          </a:xfrm>
          <a:prstGeom prst="rect">
            <a:avLst/>
          </a:prstGeom>
        </p:spPr>
      </p:pic>
      <p:pic>
        <p:nvPicPr>
          <p:cNvPr id="26" name="Picture 25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42" y="2334972"/>
            <a:ext cx="508838" cy="692149"/>
          </a:xfrm>
          <a:prstGeom prst="rect">
            <a:avLst/>
          </a:prstGeom>
        </p:spPr>
      </p:pic>
      <p:pic>
        <p:nvPicPr>
          <p:cNvPr id="27" name="Picture 26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55" y="2334972"/>
            <a:ext cx="508838" cy="692149"/>
          </a:xfrm>
          <a:prstGeom prst="rect">
            <a:avLst/>
          </a:prstGeom>
        </p:spPr>
      </p:pic>
      <p:pic>
        <p:nvPicPr>
          <p:cNvPr id="28" name="Picture 27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45" y="2334972"/>
            <a:ext cx="508838" cy="692149"/>
          </a:xfrm>
          <a:prstGeom prst="rect">
            <a:avLst/>
          </a:prstGeom>
        </p:spPr>
      </p:pic>
      <p:pic>
        <p:nvPicPr>
          <p:cNvPr id="29" name="Picture 28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936" y="2334972"/>
            <a:ext cx="508838" cy="692149"/>
          </a:xfrm>
          <a:prstGeom prst="rect">
            <a:avLst/>
          </a:prstGeom>
        </p:spPr>
      </p:pic>
      <p:pic>
        <p:nvPicPr>
          <p:cNvPr id="3" name="Picture 2" descr="spades-884203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91" y="2338584"/>
            <a:ext cx="512683" cy="70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d-1298698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9" r="24311"/>
          <a:stretch/>
        </p:blipFill>
        <p:spPr>
          <a:xfrm>
            <a:off x="-304800" y="0"/>
            <a:ext cx="5080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520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5933" y="405095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196</a:t>
            </a:r>
          </a:p>
        </p:txBody>
      </p:sp>
      <p:sp>
        <p:nvSpPr>
          <p:cNvPr id="9" name="Rectangle 8"/>
          <p:cNvSpPr/>
          <p:nvPr/>
        </p:nvSpPr>
        <p:spPr>
          <a:xfrm>
            <a:off x="53158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17733" y="872100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15933" y="1131928"/>
            <a:ext cx="25628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RAW MATH = 6.4 weeks </a:t>
            </a:r>
          </a:p>
          <a:p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VELOCITY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20 points/week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196/20 = 9.8 weeks! </a:t>
            </a:r>
          </a:p>
        </p:txBody>
      </p:sp>
    </p:spTree>
    <p:extLst>
      <p:ext uri="{BB962C8B-B14F-4D97-AF65-F5344CB8AC3E}">
        <p14:creationId xmlns:p14="http://schemas.microsoft.com/office/powerpoint/2010/main" val="102784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47" y="0"/>
            <a:ext cx="7275106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558280" y="2268220"/>
            <a:ext cx="284480" cy="27178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&quot;No&quot; Symbol 3"/>
          <p:cNvSpPr/>
          <p:nvPr/>
        </p:nvSpPr>
        <p:spPr>
          <a:xfrm>
            <a:off x="1457960" y="42138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41980" y="4065270"/>
            <a:ext cx="284480" cy="27178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02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d-1298698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9" r="24311"/>
          <a:stretch/>
        </p:blipFill>
        <p:spPr>
          <a:xfrm>
            <a:off x="-304800" y="0"/>
            <a:ext cx="5080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520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5933" y="405095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196</a:t>
            </a:r>
          </a:p>
        </p:txBody>
      </p:sp>
      <p:sp>
        <p:nvSpPr>
          <p:cNvPr id="9" name="Rectangle 8"/>
          <p:cNvSpPr/>
          <p:nvPr/>
        </p:nvSpPr>
        <p:spPr>
          <a:xfrm>
            <a:off x="53158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17733" y="872100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15933" y="1131928"/>
            <a:ext cx="25628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RAW MATH = 6.4 weeks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VELOCITY = 9.8 weeks </a:t>
            </a:r>
          </a:p>
          <a:p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MAINTENANCE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3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points/week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Velocity = 17/week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196/17= 11.5 weeks! </a:t>
            </a:r>
          </a:p>
        </p:txBody>
      </p:sp>
    </p:spTree>
    <p:extLst>
      <p:ext uri="{BB962C8B-B14F-4D97-AF65-F5344CB8AC3E}">
        <p14:creationId xmlns:p14="http://schemas.microsoft.com/office/powerpoint/2010/main" val="135730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47" y="0"/>
            <a:ext cx="7275106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558280" y="2268220"/>
            <a:ext cx="284480" cy="27178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&quot;No&quot; Symbol 3"/>
          <p:cNvSpPr/>
          <p:nvPr/>
        </p:nvSpPr>
        <p:spPr>
          <a:xfrm>
            <a:off x="1457960" y="42138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41980" y="4370070"/>
            <a:ext cx="284480" cy="27178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&quot;No&quot; Symbol 5"/>
          <p:cNvSpPr/>
          <p:nvPr/>
        </p:nvSpPr>
        <p:spPr>
          <a:xfrm>
            <a:off x="3147060" y="40741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5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d-1298698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9" r="24311"/>
          <a:stretch/>
        </p:blipFill>
        <p:spPr>
          <a:xfrm>
            <a:off x="-304800" y="0"/>
            <a:ext cx="5080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520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5933" y="405095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196</a:t>
            </a:r>
          </a:p>
        </p:txBody>
      </p:sp>
      <p:sp>
        <p:nvSpPr>
          <p:cNvPr id="9" name="Rectangle 8"/>
          <p:cNvSpPr/>
          <p:nvPr/>
        </p:nvSpPr>
        <p:spPr>
          <a:xfrm>
            <a:off x="53158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17733" y="872100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15933" y="1131928"/>
            <a:ext cx="26898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RAW MATH = 6.4 weeks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VELOCITY = 9.8 weeks 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MAINTENANCE = 11.5 weeks</a:t>
            </a:r>
          </a:p>
          <a:p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UNKNOWNS</a:t>
            </a:r>
            <a:endParaRPr lang="en-US" sz="14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35% increase!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196 * .35 = 67.55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196 + 67.55 = 263.55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2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63.55/17 = 15.5 weeks!</a:t>
            </a:r>
          </a:p>
        </p:txBody>
      </p:sp>
    </p:spTree>
    <p:extLst>
      <p:ext uri="{BB962C8B-B14F-4D97-AF65-F5344CB8AC3E}">
        <p14:creationId xmlns:p14="http://schemas.microsoft.com/office/powerpoint/2010/main" val="3899034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47" y="0"/>
            <a:ext cx="7275106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558280" y="2268220"/>
            <a:ext cx="284480" cy="27178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&quot;No&quot; Symbol 3"/>
          <p:cNvSpPr/>
          <p:nvPr/>
        </p:nvSpPr>
        <p:spPr>
          <a:xfrm>
            <a:off x="1457960" y="42138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881880" y="4204970"/>
            <a:ext cx="284480" cy="27178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&quot;No&quot; Symbol 5"/>
          <p:cNvSpPr/>
          <p:nvPr/>
        </p:nvSpPr>
        <p:spPr>
          <a:xfrm>
            <a:off x="3147060" y="40741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&quot;No&quot; Symbol 6"/>
          <p:cNvSpPr/>
          <p:nvPr/>
        </p:nvSpPr>
        <p:spPr>
          <a:xfrm>
            <a:off x="3147060" y="43916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8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d-1298698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9" r="24311"/>
          <a:stretch/>
        </p:blipFill>
        <p:spPr>
          <a:xfrm>
            <a:off x="-304800" y="-11747"/>
            <a:ext cx="5080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520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5933" y="405095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196</a:t>
            </a:r>
          </a:p>
        </p:txBody>
      </p:sp>
      <p:sp>
        <p:nvSpPr>
          <p:cNvPr id="9" name="Rectangle 8"/>
          <p:cNvSpPr/>
          <p:nvPr/>
        </p:nvSpPr>
        <p:spPr>
          <a:xfrm>
            <a:off x="53158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17733" y="872100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15933" y="1131928"/>
            <a:ext cx="26898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RAW MATH = 6.4 weeks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VELOCITY = 9.8 weeks 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MAINTENANCE = 11.5 weeks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UNKNOWNS = 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15.5 weeks</a:t>
            </a:r>
          </a:p>
          <a:p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DAYS OFF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Thanksgiving = 1 week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Vacations/Sick = 1 week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Total = 17.5 weeks</a:t>
            </a:r>
          </a:p>
        </p:txBody>
      </p:sp>
    </p:spTree>
    <p:extLst>
      <p:ext uri="{BB962C8B-B14F-4D97-AF65-F5344CB8AC3E}">
        <p14:creationId xmlns:p14="http://schemas.microsoft.com/office/powerpoint/2010/main" val="85536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47" y="0"/>
            <a:ext cx="7275106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558280" y="2268220"/>
            <a:ext cx="284480" cy="27178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&quot;No&quot; Symbol 3"/>
          <p:cNvSpPr/>
          <p:nvPr/>
        </p:nvSpPr>
        <p:spPr>
          <a:xfrm>
            <a:off x="1457960" y="42138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&quot;No&quot; Symbol 5"/>
          <p:cNvSpPr/>
          <p:nvPr/>
        </p:nvSpPr>
        <p:spPr>
          <a:xfrm>
            <a:off x="3147060" y="40741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&quot;No&quot; Symbol 6"/>
          <p:cNvSpPr/>
          <p:nvPr/>
        </p:nvSpPr>
        <p:spPr>
          <a:xfrm>
            <a:off x="3147060" y="43916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&quot;No&quot; Symbol 7"/>
          <p:cNvSpPr/>
          <p:nvPr/>
        </p:nvSpPr>
        <p:spPr>
          <a:xfrm>
            <a:off x="4859020" y="42138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570980" y="3862070"/>
            <a:ext cx="284480" cy="27178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28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d-1298698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9" r="24311"/>
          <a:stretch/>
        </p:blipFill>
        <p:spPr>
          <a:xfrm>
            <a:off x="-304800" y="0"/>
            <a:ext cx="5080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520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5933" y="405095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196</a:t>
            </a:r>
          </a:p>
        </p:txBody>
      </p:sp>
      <p:sp>
        <p:nvSpPr>
          <p:cNvPr id="9" name="Rectangle 8"/>
          <p:cNvSpPr/>
          <p:nvPr/>
        </p:nvSpPr>
        <p:spPr>
          <a:xfrm>
            <a:off x="53158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17733" y="872100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15933" y="1131928"/>
            <a:ext cx="26898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RAW MATH = 6.4 weeks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VELOCITY = 9.8 weeks 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MAINTENANCE = 11.5 weeks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UNKNOWNS = 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15.5 weeks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DAYS OFF = 17.5 weeks</a:t>
            </a:r>
          </a:p>
          <a:p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QUALITY ASSURANCE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Regression Testing &amp; Cleanup = 1 week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Total = 18.5 weeks!</a:t>
            </a:r>
          </a:p>
        </p:txBody>
      </p:sp>
    </p:spTree>
    <p:extLst>
      <p:ext uri="{BB962C8B-B14F-4D97-AF65-F5344CB8AC3E}">
        <p14:creationId xmlns:p14="http://schemas.microsoft.com/office/powerpoint/2010/main" val="81066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47" y="0"/>
            <a:ext cx="7275106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558280" y="2268220"/>
            <a:ext cx="284480" cy="27178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&quot;No&quot; Symbol 3"/>
          <p:cNvSpPr/>
          <p:nvPr/>
        </p:nvSpPr>
        <p:spPr>
          <a:xfrm>
            <a:off x="1457960" y="42138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&quot;No&quot; Symbol 5"/>
          <p:cNvSpPr/>
          <p:nvPr/>
        </p:nvSpPr>
        <p:spPr>
          <a:xfrm>
            <a:off x="3147060" y="40741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&quot;No&quot; Symbol 6"/>
          <p:cNvSpPr/>
          <p:nvPr/>
        </p:nvSpPr>
        <p:spPr>
          <a:xfrm>
            <a:off x="3147060" y="43916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&quot;No&quot; Symbol 7"/>
          <p:cNvSpPr/>
          <p:nvPr/>
        </p:nvSpPr>
        <p:spPr>
          <a:xfrm>
            <a:off x="4859020" y="42138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&quot;No&quot; Symbol 8"/>
          <p:cNvSpPr/>
          <p:nvPr/>
        </p:nvSpPr>
        <p:spPr>
          <a:xfrm>
            <a:off x="6558280" y="391795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570980" y="4039870"/>
            <a:ext cx="284480" cy="27178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8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ker-809381_192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/>
          <a:stretch/>
        </p:blipFill>
        <p:spPr>
          <a:xfrm>
            <a:off x="0" y="0"/>
            <a:ext cx="58674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7520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78162" y="405100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#</a:t>
            </a:r>
            <a:r>
              <a:rPr lang="en-US" dirty="0" err="1" smtClean="0">
                <a:solidFill>
                  <a:schemeClr val="bg1"/>
                </a:solidFill>
                <a:latin typeface="Avenir Book"/>
                <a:cs typeface="Avenir Book"/>
              </a:rPr>
              <a:t>NoEstimates</a:t>
            </a:r>
            <a:endParaRPr lang="en-US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74129" y="191780"/>
            <a:ext cx="3370942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502400" y="905979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98769" y="1106524"/>
            <a:ext cx="3121663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Estimates can be too low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Lots of techniques exist to improve accuracy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Estimates can be too high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There are worse things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Estimates can be misused by management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Management needs training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Estimates cut into </a:t>
            </a:r>
            <a:r>
              <a:rPr lang="en-US" sz="1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dev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time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Not very much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Estimates are unnecessary </a:t>
            </a:r>
            <a:r>
              <a:rPr lang="mr-IN" sz="1400" dirty="0" smtClean="0">
                <a:solidFill>
                  <a:schemeClr val="bg1"/>
                </a:solidFill>
                <a:latin typeface="Avenir Book"/>
                <a:cs typeface="Avenir Book"/>
              </a:rPr>
              <a:t>–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we should build whatever has the most value and then move on to the next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Define value</a:t>
            </a:r>
          </a:p>
        </p:txBody>
      </p:sp>
    </p:spTree>
    <p:extLst>
      <p:ext uri="{BB962C8B-B14F-4D97-AF65-F5344CB8AC3E}">
        <p14:creationId xmlns:p14="http://schemas.microsoft.com/office/powerpoint/2010/main" val="1920763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d-1298698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9" r="24311"/>
          <a:stretch/>
        </p:blipFill>
        <p:spPr>
          <a:xfrm>
            <a:off x="-330200" y="0"/>
            <a:ext cx="5080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4980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90533" y="405095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PLAN FOR</a:t>
            </a:r>
          </a:p>
        </p:txBody>
      </p:sp>
      <p:sp>
        <p:nvSpPr>
          <p:cNvPr id="9" name="Rectangle 8"/>
          <p:cNvSpPr/>
          <p:nvPr/>
        </p:nvSpPr>
        <p:spPr>
          <a:xfrm>
            <a:off x="52904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392333" y="872100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90533" y="1131928"/>
            <a:ext cx="26898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HISTORICAL VELOCITY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MAINTENANCE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UNKNOWNS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DAYS 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OFF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QUALITY ASSURACE</a:t>
            </a:r>
          </a:p>
        </p:txBody>
      </p:sp>
      <p:pic>
        <p:nvPicPr>
          <p:cNvPr id="2" name="Picture 1" descr="calendar-with-a-clock-time-tool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0" y="2768590"/>
            <a:ext cx="1905010" cy="190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1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47" y="0"/>
            <a:ext cx="7275106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558280" y="2268220"/>
            <a:ext cx="284480" cy="27178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&quot;No&quot; Symbol 3"/>
          <p:cNvSpPr/>
          <p:nvPr/>
        </p:nvSpPr>
        <p:spPr>
          <a:xfrm>
            <a:off x="1457960" y="42138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&quot;No&quot; Symbol 5"/>
          <p:cNvSpPr/>
          <p:nvPr/>
        </p:nvSpPr>
        <p:spPr>
          <a:xfrm>
            <a:off x="3147060" y="40741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&quot;No&quot; Symbol 6"/>
          <p:cNvSpPr/>
          <p:nvPr/>
        </p:nvSpPr>
        <p:spPr>
          <a:xfrm>
            <a:off x="3147060" y="43916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&quot;No&quot; Symbol 7"/>
          <p:cNvSpPr/>
          <p:nvPr/>
        </p:nvSpPr>
        <p:spPr>
          <a:xfrm>
            <a:off x="4859020" y="421386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&quot;No&quot; Symbol 8"/>
          <p:cNvSpPr/>
          <p:nvPr/>
        </p:nvSpPr>
        <p:spPr>
          <a:xfrm>
            <a:off x="6558280" y="3917950"/>
            <a:ext cx="269240" cy="24384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570980" y="4039870"/>
            <a:ext cx="284480" cy="27178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6738620" y="3973830"/>
            <a:ext cx="386080" cy="363220"/>
          </a:xfrm>
          <a:prstGeom prst="star5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55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ce-2647558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45"/>
          <a:stretch/>
        </p:blipFill>
        <p:spPr>
          <a:xfrm>
            <a:off x="0" y="2512773"/>
            <a:ext cx="9144000" cy="26307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"/>
            <a:ext cx="9144000" cy="3612317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3377" y="1255642"/>
            <a:ext cx="10439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PLANNING POKER: 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What &amp; Why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657" y="191781"/>
            <a:ext cx="8034398" cy="3127152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32965" y="1255642"/>
            <a:ext cx="1011761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GET 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REAL: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Examples from MT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0358" y="1255642"/>
            <a:ext cx="116540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LIVE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ESTIMATIONS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: </a:t>
            </a:r>
          </a:p>
          <a:p>
            <a:pPr algn="ctr"/>
            <a:endParaRPr lang="en-US" sz="105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Planning Poker in Action!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05922" y="475240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WHAT ARE WE DOING HERE?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691475" y="1077842"/>
            <a:ext cx="182879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21396" y="1293978"/>
            <a:ext cx="104395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NEXT 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STEPS: 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err="1" smtClean="0">
                <a:solidFill>
                  <a:schemeClr val="bg1"/>
                </a:solidFill>
                <a:latin typeface="Avenir Book"/>
                <a:cs typeface="Avenir Book"/>
              </a:rPr>
              <a:t>Roadmapping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 our Road Trip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70984" y="1293978"/>
            <a:ext cx="1011761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BE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SAASY: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Review of Online Tools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88377" y="1293978"/>
            <a:ext cx="10439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THAT’S A WRAP:</a:t>
            </a:r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endParaRPr lang="en-US" sz="105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Q&amp;A Time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521568" y="2703442"/>
            <a:ext cx="6073032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36" y="2334972"/>
            <a:ext cx="508838" cy="692149"/>
          </a:xfrm>
          <a:prstGeom prst="rect">
            <a:avLst/>
          </a:prstGeom>
        </p:spPr>
      </p:pic>
      <p:pic>
        <p:nvPicPr>
          <p:cNvPr id="25" name="Picture 24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26" y="2334972"/>
            <a:ext cx="508838" cy="692149"/>
          </a:xfrm>
          <a:prstGeom prst="rect">
            <a:avLst/>
          </a:prstGeom>
        </p:spPr>
      </p:pic>
      <p:pic>
        <p:nvPicPr>
          <p:cNvPr id="27" name="Picture 26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55" y="2334972"/>
            <a:ext cx="508838" cy="692149"/>
          </a:xfrm>
          <a:prstGeom prst="rect">
            <a:avLst/>
          </a:prstGeom>
        </p:spPr>
      </p:pic>
      <p:pic>
        <p:nvPicPr>
          <p:cNvPr id="28" name="Picture 27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45" y="2334972"/>
            <a:ext cx="508838" cy="692149"/>
          </a:xfrm>
          <a:prstGeom prst="rect">
            <a:avLst/>
          </a:prstGeom>
        </p:spPr>
      </p:pic>
      <p:pic>
        <p:nvPicPr>
          <p:cNvPr id="29" name="Picture 28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936" y="2334972"/>
            <a:ext cx="508838" cy="692149"/>
          </a:xfrm>
          <a:prstGeom prst="rect">
            <a:avLst/>
          </a:prstGeom>
        </p:spPr>
      </p:pic>
      <p:pic>
        <p:nvPicPr>
          <p:cNvPr id="31" name="Picture 30" descr="spades-884203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720" y="2338584"/>
            <a:ext cx="512683" cy="70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09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ve-2418341_192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" t="3062" r="2370" b="11142"/>
          <a:stretch/>
        </p:blipFill>
        <p:spPr>
          <a:xfrm>
            <a:off x="941779" y="711200"/>
            <a:ext cx="716082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82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ker-686981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97D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 descr="maps-812736_1280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0"/>
            <a:ext cx="8148119" cy="5143500"/>
          </a:xfrm>
          <a:prstGeom prst="rect">
            <a:avLst/>
          </a:prstGeom>
        </p:spPr>
      </p:pic>
      <p:pic>
        <p:nvPicPr>
          <p:cNvPr id="10" name="Picture 9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765" y="1985436"/>
            <a:ext cx="266700" cy="266700"/>
          </a:xfrm>
          <a:prstGeom prst="rect">
            <a:avLst/>
          </a:prstGeom>
        </p:spPr>
      </p:pic>
      <p:pic>
        <p:nvPicPr>
          <p:cNvPr id="11" name="Picture 10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049" y="1676401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55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ker-686981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97D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 descr="maps-812736_1280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0"/>
            <a:ext cx="8148119" cy="5143500"/>
          </a:xfrm>
          <a:prstGeom prst="rect">
            <a:avLst/>
          </a:prstGeom>
        </p:spPr>
      </p:pic>
      <p:pic>
        <p:nvPicPr>
          <p:cNvPr id="10" name="Picture 9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65" y="1985436"/>
            <a:ext cx="266700" cy="266700"/>
          </a:xfrm>
          <a:prstGeom prst="rect">
            <a:avLst/>
          </a:prstGeom>
        </p:spPr>
      </p:pic>
      <p:pic>
        <p:nvPicPr>
          <p:cNvPr id="11" name="Picture 10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65" y="2692401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4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ker-686981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97D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 descr="maps-812736_1280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0"/>
            <a:ext cx="8148119" cy="5143500"/>
          </a:xfrm>
          <a:prstGeom prst="rect">
            <a:avLst/>
          </a:prstGeom>
        </p:spPr>
      </p:pic>
      <p:pic>
        <p:nvPicPr>
          <p:cNvPr id="10" name="Picture 9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265" y="994836"/>
            <a:ext cx="266700" cy="266700"/>
          </a:xfrm>
          <a:prstGeom prst="rect">
            <a:avLst/>
          </a:prstGeom>
        </p:spPr>
      </p:pic>
      <p:pic>
        <p:nvPicPr>
          <p:cNvPr id="11" name="Picture 10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65" y="1128186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04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ve-2418341_192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" t="3062" r="72029" b="11142"/>
          <a:stretch/>
        </p:blipFill>
        <p:spPr>
          <a:xfrm>
            <a:off x="161925" y="25401"/>
            <a:ext cx="546100" cy="1167642"/>
          </a:xfrm>
          <a:prstGeom prst="rect">
            <a:avLst/>
          </a:prstGeom>
        </p:spPr>
      </p:pic>
      <p:pic>
        <p:nvPicPr>
          <p:cNvPr id="5" name="Picture 4" descr="live-2418341_192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 t="3062" r="50298" b="11142"/>
          <a:stretch/>
        </p:blipFill>
        <p:spPr>
          <a:xfrm>
            <a:off x="254000" y="1245359"/>
            <a:ext cx="463550" cy="1167642"/>
          </a:xfrm>
          <a:prstGeom prst="rect">
            <a:avLst/>
          </a:prstGeom>
        </p:spPr>
      </p:pic>
      <p:pic>
        <p:nvPicPr>
          <p:cNvPr id="4" name="Picture 3" descr="live-2418341_192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2" t="3062" r="27674" b="11142"/>
          <a:stretch/>
        </p:blipFill>
        <p:spPr>
          <a:xfrm>
            <a:off x="257175" y="2413001"/>
            <a:ext cx="482600" cy="1167642"/>
          </a:xfrm>
          <a:prstGeom prst="rect">
            <a:avLst/>
          </a:prstGeom>
        </p:spPr>
      </p:pic>
      <p:pic>
        <p:nvPicPr>
          <p:cNvPr id="2" name="Picture 1" descr="live-2418341_192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6" t="3062" r="5942" b="11142"/>
          <a:stretch/>
        </p:blipFill>
        <p:spPr>
          <a:xfrm>
            <a:off x="279400" y="3580643"/>
            <a:ext cx="463550" cy="11676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8500" y="2794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venir Book"/>
                <a:cs typeface="Avenir Book"/>
              </a:rPr>
              <a:t>b</a:t>
            </a:r>
            <a:r>
              <a:rPr lang="en-US" sz="2400" dirty="0" err="1" smtClean="0">
                <a:solidFill>
                  <a:schemeClr val="bg1"/>
                </a:solidFill>
                <a:latin typeface="Avenir Book"/>
                <a:cs typeface="Avenir Book"/>
              </a:rPr>
              <a:t>it.ly</a:t>
            </a:r>
            <a:r>
              <a:rPr lang="en-US" sz="2400" dirty="0" smtClean="0">
                <a:solidFill>
                  <a:schemeClr val="bg1"/>
                </a:solidFill>
                <a:latin typeface="Avenir Book"/>
                <a:cs typeface="Avenir Book"/>
              </a:rPr>
              <a:t>/osconpoker1</a:t>
            </a:r>
            <a:endParaRPr lang="en-US" sz="2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8" name="Picture 7" descr="frame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938285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70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ker-686981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97D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 descr="maps-812736_1280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0"/>
            <a:ext cx="8148119" cy="5143500"/>
          </a:xfrm>
          <a:prstGeom prst="rect">
            <a:avLst/>
          </a:prstGeom>
        </p:spPr>
      </p:pic>
      <p:pic>
        <p:nvPicPr>
          <p:cNvPr id="10" name="Picture 9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65" y="1680636"/>
            <a:ext cx="266700" cy="266700"/>
          </a:xfrm>
          <a:prstGeom prst="rect">
            <a:avLst/>
          </a:prstGeom>
        </p:spPr>
      </p:pic>
      <p:pic>
        <p:nvPicPr>
          <p:cNvPr id="11" name="Picture 10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65" y="2298701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5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ker-686981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97D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 descr="maps-812736_1280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0"/>
            <a:ext cx="8148119" cy="5143500"/>
          </a:xfrm>
          <a:prstGeom prst="rect">
            <a:avLst/>
          </a:prstGeom>
        </p:spPr>
      </p:pic>
      <p:pic>
        <p:nvPicPr>
          <p:cNvPr id="10" name="Picture 9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15" y="2032001"/>
            <a:ext cx="266700" cy="266700"/>
          </a:xfrm>
          <a:prstGeom prst="rect">
            <a:avLst/>
          </a:prstGeom>
        </p:spPr>
      </p:pic>
      <p:pic>
        <p:nvPicPr>
          <p:cNvPr id="11" name="Picture 10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65" y="2298701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6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ker-1292709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7"/>
          <a:stretch/>
        </p:blipFill>
        <p:spPr>
          <a:xfrm>
            <a:off x="0" y="-215900"/>
            <a:ext cx="9144000" cy="5664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215900"/>
            <a:ext cx="9144000" cy="5664200"/>
          </a:xfrm>
          <a:prstGeom prst="rect">
            <a:avLst/>
          </a:prstGeom>
          <a:solidFill>
            <a:srgbClr val="0C097D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694267"/>
            <a:ext cx="8229600" cy="3900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i="1" dirty="0" smtClean="0">
              <a:solidFill>
                <a:srgbClr val="FFFFFF"/>
              </a:solidFill>
              <a:latin typeface="Avenir Book"/>
              <a:cs typeface="Avenir Book"/>
            </a:endParaRPr>
          </a:p>
          <a:p>
            <a:r>
              <a:rPr lang="en-US" sz="4000" i="1" dirty="0" smtClean="0">
                <a:solidFill>
                  <a:srgbClr val="FFFFFF"/>
                </a:solidFill>
                <a:latin typeface="Avenir Book"/>
                <a:cs typeface="Avenir Book"/>
              </a:rPr>
              <a:t>Planning Poker is a consensus-based estimation technique used by Agile teams globally.</a:t>
            </a:r>
          </a:p>
        </p:txBody>
      </p:sp>
    </p:spTree>
    <p:extLst>
      <p:ext uri="{BB962C8B-B14F-4D97-AF65-F5344CB8AC3E}">
        <p14:creationId xmlns:p14="http://schemas.microsoft.com/office/powerpoint/2010/main" val="1605466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ker-686981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97D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 descr="maps-812736_1280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0"/>
            <a:ext cx="8148119" cy="5143500"/>
          </a:xfrm>
          <a:prstGeom prst="rect">
            <a:avLst/>
          </a:prstGeom>
        </p:spPr>
      </p:pic>
      <p:pic>
        <p:nvPicPr>
          <p:cNvPr id="10" name="Picture 9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15" y="2032001"/>
            <a:ext cx="266700" cy="266700"/>
          </a:xfrm>
          <a:prstGeom prst="rect">
            <a:avLst/>
          </a:prstGeom>
        </p:spPr>
      </p:pic>
      <p:pic>
        <p:nvPicPr>
          <p:cNvPr id="11" name="Picture 10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15" y="3543301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2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ker-686981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97D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 descr="maps-812736_1280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0"/>
            <a:ext cx="8148119" cy="5143500"/>
          </a:xfrm>
          <a:prstGeom prst="rect">
            <a:avLst/>
          </a:prstGeom>
        </p:spPr>
      </p:pic>
      <p:pic>
        <p:nvPicPr>
          <p:cNvPr id="10" name="Picture 9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15" y="2501901"/>
            <a:ext cx="266700" cy="266700"/>
          </a:xfrm>
          <a:prstGeom prst="rect">
            <a:avLst/>
          </a:prstGeom>
        </p:spPr>
      </p:pic>
      <p:pic>
        <p:nvPicPr>
          <p:cNvPr id="11" name="Picture 10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5" y="2768601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2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ker-686981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97D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 descr="maps-812736_1280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0"/>
            <a:ext cx="8148119" cy="5143500"/>
          </a:xfrm>
          <a:prstGeom prst="rect">
            <a:avLst/>
          </a:prstGeom>
        </p:spPr>
      </p:pic>
      <p:pic>
        <p:nvPicPr>
          <p:cNvPr id="10" name="Picture 9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15" y="2501901"/>
            <a:ext cx="266700" cy="266700"/>
          </a:xfrm>
          <a:prstGeom prst="rect">
            <a:avLst/>
          </a:prstGeom>
        </p:spPr>
      </p:pic>
      <p:pic>
        <p:nvPicPr>
          <p:cNvPr id="11" name="Picture 10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5" y="2768601"/>
            <a:ext cx="266700" cy="266700"/>
          </a:xfrm>
          <a:prstGeom prst="rect">
            <a:avLst/>
          </a:prstGeom>
        </p:spPr>
      </p:pic>
      <p:pic>
        <p:nvPicPr>
          <p:cNvPr id="9" name="Picture 8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15" y="3543301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10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ker-686981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97D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Picture 7" descr="maps-812736_1280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0"/>
            <a:ext cx="8148119" cy="5143500"/>
          </a:xfrm>
          <a:prstGeom prst="rect">
            <a:avLst/>
          </a:prstGeom>
        </p:spPr>
      </p:pic>
      <p:pic>
        <p:nvPicPr>
          <p:cNvPr id="10" name="Picture 9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15" y="2501901"/>
            <a:ext cx="266700" cy="266700"/>
          </a:xfrm>
          <a:prstGeom prst="rect">
            <a:avLst/>
          </a:prstGeom>
        </p:spPr>
      </p:pic>
      <p:pic>
        <p:nvPicPr>
          <p:cNvPr id="11" name="Picture 10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5" y="2768601"/>
            <a:ext cx="266700" cy="266700"/>
          </a:xfrm>
          <a:prstGeom prst="rect">
            <a:avLst/>
          </a:prstGeom>
        </p:spPr>
      </p:pic>
      <p:pic>
        <p:nvPicPr>
          <p:cNvPr id="9" name="Picture 8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15" y="3543301"/>
            <a:ext cx="266700" cy="266700"/>
          </a:xfrm>
          <a:prstGeom prst="rect">
            <a:avLst/>
          </a:prstGeom>
        </p:spPr>
      </p:pic>
      <p:pic>
        <p:nvPicPr>
          <p:cNvPr id="12" name="Picture 11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65" y="1680636"/>
            <a:ext cx="266700" cy="266700"/>
          </a:xfrm>
          <a:prstGeom prst="rect">
            <a:avLst/>
          </a:prstGeom>
        </p:spPr>
      </p:pic>
      <p:pic>
        <p:nvPicPr>
          <p:cNvPr id="13" name="Picture 12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665" y="2298701"/>
            <a:ext cx="266700" cy="266700"/>
          </a:xfrm>
          <a:prstGeom prst="rect">
            <a:avLst/>
          </a:prstGeom>
        </p:spPr>
      </p:pic>
      <p:pic>
        <p:nvPicPr>
          <p:cNvPr id="14" name="Picture 13" descr="placehol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15" y="2032001"/>
            <a:ext cx="266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58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01-09 15.35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6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ce-2647558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45"/>
          <a:stretch/>
        </p:blipFill>
        <p:spPr>
          <a:xfrm>
            <a:off x="0" y="2512773"/>
            <a:ext cx="9144000" cy="26307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"/>
            <a:ext cx="9144000" cy="3612317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3377" y="1255642"/>
            <a:ext cx="10439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PLANNING POKER: 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What &amp; Why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657" y="191781"/>
            <a:ext cx="8034398" cy="3127152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32965" y="1255642"/>
            <a:ext cx="1011761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GET 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REAL: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Examples from MT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0358" y="1255642"/>
            <a:ext cx="116540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LIVE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ESTIMATIONS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: </a:t>
            </a:r>
          </a:p>
          <a:p>
            <a:pPr algn="ctr"/>
            <a:endParaRPr lang="en-US" sz="105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Planning Poker in Action!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05922" y="475240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WHAT ARE WE DOING HERE?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691475" y="1077842"/>
            <a:ext cx="182879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21396" y="1293978"/>
            <a:ext cx="104395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NEXT 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STEPS: 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err="1" smtClean="0">
                <a:solidFill>
                  <a:schemeClr val="bg1"/>
                </a:solidFill>
                <a:latin typeface="Avenir Book"/>
                <a:cs typeface="Avenir Book"/>
              </a:rPr>
              <a:t>Roadmapping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 our Road Trip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70984" y="1293978"/>
            <a:ext cx="1011761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BE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SAASY: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Review of Online Tools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88377" y="1293978"/>
            <a:ext cx="10439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THAT’S A WRAP:</a:t>
            </a:r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endParaRPr lang="en-US" sz="105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Q&amp;A Time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521568" y="2703442"/>
            <a:ext cx="6073032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36" y="2334972"/>
            <a:ext cx="508838" cy="692149"/>
          </a:xfrm>
          <a:prstGeom prst="rect">
            <a:avLst/>
          </a:prstGeom>
        </p:spPr>
      </p:pic>
      <p:pic>
        <p:nvPicPr>
          <p:cNvPr id="25" name="Picture 24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26" y="2334972"/>
            <a:ext cx="508838" cy="692149"/>
          </a:xfrm>
          <a:prstGeom prst="rect">
            <a:avLst/>
          </a:prstGeom>
        </p:spPr>
      </p:pic>
      <p:pic>
        <p:nvPicPr>
          <p:cNvPr id="26" name="Picture 25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42" y="2334972"/>
            <a:ext cx="508838" cy="692149"/>
          </a:xfrm>
          <a:prstGeom prst="rect">
            <a:avLst/>
          </a:prstGeom>
        </p:spPr>
      </p:pic>
      <p:pic>
        <p:nvPicPr>
          <p:cNvPr id="28" name="Picture 27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45" y="2334972"/>
            <a:ext cx="508838" cy="692149"/>
          </a:xfrm>
          <a:prstGeom prst="rect">
            <a:avLst/>
          </a:prstGeom>
        </p:spPr>
      </p:pic>
      <p:pic>
        <p:nvPicPr>
          <p:cNvPr id="29" name="Picture 28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936" y="2334972"/>
            <a:ext cx="508838" cy="692149"/>
          </a:xfrm>
          <a:prstGeom prst="rect">
            <a:avLst/>
          </a:prstGeom>
        </p:spPr>
      </p:pic>
      <p:pic>
        <p:nvPicPr>
          <p:cNvPr id="31" name="Picture 30" descr="spades-884203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33" y="2338584"/>
            <a:ext cx="512683" cy="70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ker-game-264599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9"/>
          <a:stretch/>
        </p:blipFill>
        <p:spPr>
          <a:xfrm>
            <a:off x="1858433" y="0"/>
            <a:ext cx="7285567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0733" y="405095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41 Hours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6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642533" y="872100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0733" y="1131928"/>
            <a:ext cx="25628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RAW MATH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24 hours in a day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41/24 = 1.7 days!</a:t>
            </a:r>
          </a:p>
        </p:txBody>
      </p:sp>
    </p:spTree>
    <p:extLst>
      <p:ext uri="{BB962C8B-B14F-4D97-AF65-F5344CB8AC3E}">
        <p14:creationId xmlns:p14="http://schemas.microsoft.com/office/powerpoint/2010/main" val="411107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9-01-10 15.40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82" y="867066"/>
            <a:ext cx="4135437" cy="340936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54680" y="1927860"/>
            <a:ext cx="439420" cy="39624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&quot;No&quot; Symbol 3"/>
          <p:cNvSpPr/>
          <p:nvPr/>
        </p:nvSpPr>
        <p:spPr>
          <a:xfrm>
            <a:off x="9433560" y="2225040"/>
            <a:ext cx="358140" cy="332740"/>
          </a:xfrm>
          <a:prstGeom prst="noSmoking">
            <a:avLst/>
          </a:prstGeom>
          <a:solidFill>
            <a:srgbClr val="0C097D"/>
          </a:solidFill>
          <a:ln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323080" y="1927860"/>
            <a:ext cx="439420" cy="39624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94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ker-game-264599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9"/>
          <a:stretch/>
        </p:blipFill>
        <p:spPr>
          <a:xfrm>
            <a:off x="1858433" y="0"/>
            <a:ext cx="7285567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0733" y="405095"/>
            <a:ext cx="2562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41 Hours</a:t>
            </a:r>
          </a:p>
          <a:p>
            <a:pPr algn="ctr"/>
            <a:endParaRPr lang="en-US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06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642533" y="872100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0733" y="1131928"/>
            <a:ext cx="25628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RAW MATH = 1.7 days</a:t>
            </a:r>
          </a:p>
          <a:p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VELOCITY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6 hours/day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41/6 = 6.8 days</a:t>
            </a:r>
          </a:p>
        </p:txBody>
      </p:sp>
    </p:spTree>
    <p:extLst>
      <p:ext uri="{BB962C8B-B14F-4D97-AF65-F5344CB8AC3E}">
        <p14:creationId xmlns:p14="http://schemas.microsoft.com/office/powerpoint/2010/main" val="651536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9-01-10 15.40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82" y="867066"/>
            <a:ext cx="4135437" cy="340936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54680" y="1927860"/>
            <a:ext cx="439420" cy="39624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&quot;No&quot; Symbol 3"/>
          <p:cNvSpPr/>
          <p:nvPr/>
        </p:nvSpPr>
        <p:spPr>
          <a:xfrm>
            <a:off x="4315460" y="1925320"/>
            <a:ext cx="447040" cy="39878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570480" y="2385060"/>
            <a:ext cx="439420" cy="39624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6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7520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5925" y="405100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HISTORY</a:t>
            </a:r>
          </a:p>
        </p:txBody>
      </p:sp>
      <p:sp>
        <p:nvSpPr>
          <p:cNvPr id="9" name="Rectangle 8"/>
          <p:cNvSpPr/>
          <p:nvPr/>
        </p:nvSpPr>
        <p:spPr>
          <a:xfrm>
            <a:off x="5016500" y="191780"/>
            <a:ext cx="3886200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17733" y="905979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28733" y="1388579"/>
            <a:ext cx="0" cy="3145321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06" y="1954752"/>
            <a:ext cx="335124" cy="455854"/>
          </a:xfrm>
          <a:prstGeom prst="rect">
            <a:avLst/>
          </a:prstGeom>
        </p:spPr>
      </p:pic>
      <p:pic>
        <p:nvPicPr>
          <p:cNvPr id="12" name="Picture 11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06" y="2742726"/>
            <a:ext cx="335124" cy="455854"/>
          </a:xfrm>
          <a:prstGeom prst="rect">
            <a:avLst/>
          </a:prstGeom>
        </p:spPr>
      </p:pic>
      <p:pic>
        <p:nvPicPr>
          <p:cNvPr id="13" name="Picture 12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06" y="3530700"/>
            <a:ext cx="335124" cy="455854"/>
          </a:xfrm>
          <a:prstGeom prst="rect">
            <a:avLst/>
          </a:prstGeom>
        </p:spPr>
      </p:pic>
      <p:pic>
        <p:nvPicPr>
          <p:cNvPr id="14" name="Picture 13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06" y="4318674"/>
            <a:ext cx="335124" cy="455854"/>
          </a:xfrm>
          <a:prstGeom prst="rect">
            <a:avLst/>
          </a:prstGeom>
        </p:spPr>
      </p:pic>
      <p:pic>
        <p:nvPicPr>
          <p:cNvPr id="15" name="Picture 14" descr="spades-88420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62" y="1158765"/>
            <a:ext cx="337656" cy="4638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68325" y="1099544"/>
            <a:ext cx="2562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1948 </a:t>
            </a:r>
            <a:r>
              <a:rPr lang="mr-IN" sz="1100" dirty="0" smtClean="0">
                <a:solidFill>
                  <a:schemeClr val="bg1"/>
                </a:solidFill>
                <a:latin typeface="Avenir Book"/>
                <a:cs typeface="Avenir Book"/>
              </a:rPr>
              <a:t>–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 RAND Corporation formed, think tank that advises U.S. Armed Forces, later creates Delphi Method</a:t>
            </a:r>
            <a:endParaRPr lang="en-US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4" name="Picture 3" descr="card-1738844_192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1"/>
          <a:stretch/>
        </p:blipFill>
        <p:spPr>
          <a:xfrm>
            <a:off x="0" y="0"/>
            <a:ext cx="4775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4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ker-game-264599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9"/>
          <a:stretch/>
        </p:blipFill>
        <p:spPr>
          <a:xfrm>
            <a:off x="1858433" y="0"/>
            <a:ext cx="7285567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0733" y="405095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41 Hours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6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642533" y="872100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0733" y="1131928"/>
            <a:ext cx="25628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RAW MATH = 1.7 days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VELOCITY = 6.8 days</a:t>
            </a:r>
          </a:p>
          <a:p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MAINTENANCE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Getting gas, 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bathroom 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breaks, 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etc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. = 1 hour/day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41/5 = 8.2 days</a:t>
            </a:r>
          </a:p>
        </p:txBody>
      </p:sp>
    </p:spTree>
    <p:extLst>
      <p:ext uri="{BB962C8B-B14F-4D97-AF65-F5344CB8AC3E}">
        <p14:creationId xmlns:p14="http://schemas.microsoft.com/office/powerpoint/2010/main" val="412604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9-01-10 15.40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82" y="867066"/>
            <a:ext cx="4135437" cy="340936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54680" y="1927860"/>
            <a:ext cx="439420" cy="39624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&quot;No&quot; Symbol 3"/>
          <p:cNvSpPr/>
          <p:nvPr/>
        </p:nvSpPr>
        <p:spPr>
          <a:xfrm>
            <a:off x="4315460" y="1925320"/>
            <a:ext cx="447040" cy="39878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38880" y="2385060"/>
            <a:ext cx="439420" cy="39624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&quot;No&quot; Symbol 5"/>
          <p:cNvSpPr/>
          <p:nvPr/>
        </p:nvSpPr>
        <p:spPr>
          <a:xfrm>
            <a:off x="2580482" y="2385060"/>
            <a:ext cx="447040" cy="39878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22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ker-game-264599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9"/>
          <a:stretch/>
        </p:blipFill>
        <p:spPr>
          <a:xfrm>
            <a:off x="1858433" y="0"/>
            <a:ext cx="7285567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0733" y="405095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41 Hours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6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642533" y="872100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0733" y="1131928"/>
            <a:ext cx="268986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RAW MATH = 1.7 days</a:t>
            </a:r>
          </a:p>
          <a:p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VELOCITY = 6.8 days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MAINTENANCE = 8.2 days</a:t>
            </a:r>
          </a:p>
          <a:p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UNKNOWNS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Known Unknowns: Construction on the route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Unknown Unknowns: Flat tire, fender bender, etc.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Scope </a:t>
            </a:r>
            <a:r>
              <a:rPr lang="en-US" sz="1400" smtClean="0">
                <a:solidFill>
                  <a:schemeClr val="bg1"/>
                </a:solidFill>
                <a:latin typeface="Avenir Book"/>
                <a:cs typeface="Avenir Book"/>
              </a:rPr>
              <a:t>Creep: While 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we’re in the area</a:t>
            </a:r>
            <a:r>
              <a:rPr lang="mr-IN" sz="1400" dirty="0" smtClean="0">
                <a:solidFill>
                  <a:schemeClr val="bg1"/>
                </a:solidFill>
                <a:latin typeface="Avenir Book"/>
                <a:cs typeface="Avenir Book"/>
              </a:rPr>
              <a:t>…</a:t>
            </a:r>
            <a:endParaRPr lang="en-US" sz="14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30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% increase!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41* .3 = 12.3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41+ 12.3 = 53.3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53.3/5 = 10.7 days!</a:t>
            </a:r>
          </a:p>
        </p:txBody>
      </p:sp>
    </p:spTree>
    <p:extLst>
      <p:ext uri="{BB962C8B-B14F-4D97-AF65-F5344CB8AC3E}">
        <p14:creationId xmlns:p14="http://schemas.microsoft.com/office/powerpoint/2010/main" val="1625964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9-01-10 15.40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82" y="867066"/>
            <a:ext cx="4135437" cy="340936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54680" y="1927860"/>
            <a:ext cx="439420" cy="39624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&quot;No&quot; Symbol 3"/>
          <p:cNvSpPr/>
          <p:nvPr/>
        </p:nvSpPr>
        <p:spPr>
          <a:xfrm>
            <a:off x="4315460" y="1925320"/>
            <a:ext cx="447040" cy="39878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907280" y="2387600"/>
            <a:ext cx="439420" cy="39624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&quot;No&quot; Symbol 5"/>
          <p:cNvSpPr/>
          <p:nvPr/>
        </p:nvSpPr>
        <p:spPr>
          <a:xfrm>
            <a:off x="2580482" y="2385060"/>
            <a:ext cx="447040" cy="39878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&quot;No&quot; Symbol 8"/>
          <p:cNvSpPr/>
          <p:nvPr/>
        </p:nvSpPr>
        <p:spPr>
          <a:xfrm>
            <a:off x="3736182" y="2400300"/>
            <a:ext cx="447040" cy="39878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5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ker-game-264599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9"/>
          <a:stretch/>
        </p:blipFill>
        <p:spPr>
          <a:xfrm>
            <a:off x="1858433" y="0"/>
            <a:ext cx="7285567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0733" y="405095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41 Hours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6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642533" y="872100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0733" y="1131928"/>
            <a:ext cx="26898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RAW MATH = 1.7 days</a:t>
            </a:r>
          </a:p>
          <a:p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VELOCITY = 6.8 days</a:t>
            </a:r>
          </a:p>
          <a:p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MAINTENANCE = 8.2 days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UNKNOWNS = 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10.7 days</a:t>
            </a:r>
          </a:p>
          <a:p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DAYS OFF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4</a:t>
            </a:r>
            <a:r>
              <a:rPr lang="en-US" sz="1400" baseline="30000" dirty="0" smtClean="0">
                <a:solidFill>
                  <a:schemeClr val="bg1"/>
                </a:solidFill>
                <a:latin typeface="Avenir Book"/>
                <a:cs typeface="Avenir Book"/>
              </a:rPr>
              <a:t>th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 of July = push back start by 1 week!</a:t>
            </a:r>
          </a:p>
        </p:txBody>
      </p:sp>
    </p:spTree>
    <p:extLst>
      <p:ext uri="{BB962C8B-B14F-4D97-AF65-F5344CB8AC3E}">
        <p14:creationId xmlns:p14="http://schemas.microsoft.com/office/powerpoint/2010/main" val="153527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9-01-10 15.40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82" y="867066"/>
            <a:ext cx="4135437" cy="340936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54680" y="1927860"/>
            <a:ext cx="439420" cy="39624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&quot;No&quot; Symbol 3"/>
          <p:cNvSpPr/>
          <p:nvPr/>
        </p:nvSpPr>
        <p:spPr>
          <a:xfrm>
            <a:off x="4315460" y="1925320"/>
            <a:ext cx="447040" cy="39878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919980" y="2849880"/>
            <a:ext cx="439420" cy="39624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&quot;No&quot; Symbol 5"/>
          <p:cNvSpPr/>
          <p:nvPr/>
        </p:nvSpPr>
        <p:spPr>
          <a:xfrm>
            <a:off x="2580482" y="2385060"/>
            <a:ext cx="447040" cy="39878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&quot;No&quot; Symbol 8"/>
          <p:cNvSpPr/>
          <p:nvPr/>
        </p:nvSpPr>
        <p:spPr>
          <a:xfrm>
            <a:off x="3736182" y="2400300"/>
            <a:ext cx="447040" cy="39878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54680" y="2385060"/>
            <a:ext cx="439420" cy="396240"/>
          </a:xfrm>
          <a:prstGeom prst="ellipse">
            <a:avLst/>
          </a:prstGeom>
          <a:noFill/>
          <a:ln w="762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&quot;No&quot; Symbol 10"/>
          <p:cNvSpPr/>
          <p:nvPr/>
        </p:nvSpPr>
        <p:spPr>
          <a:xfrm>
            <a:off x="4899660" y="2405380"/>
            <a:ext cx="447040" cy="39878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93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ker-game-264599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9"/>
          <a:stretch/>
        </p:blipFill>
        <p:spPr>
          <a:xfrm>
            <a:off x="1858433" y="0"/>
            <a:ext cx="7285567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0733" y="405095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41 Hours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6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642533" y="872100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0733" y="1131928"/>
            <a:ext cx="268986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RAW MATH = 1.7 days</a:t>
            </a:r>
          </a:p>
          <a:p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VELOCITY = 6.8 days</a:t>
            </a:r>
          </a:p>
          <a:p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MAINTENANCE = 8.2 days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UNKNOWNS = </a:t>
            </a:r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10.7 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days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DAYS OFF = 17.7 days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QUALITY ASSURANCE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Must spend 1 day in each city on the route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6 cities = 6 days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Total = 23.7 days!</a:t>
            </a:r>
          </a:p>
        </p:txBody>
      </p:sp>
    </p:spTree>
    <p:extLst>
      <p:ext uri="{BB962C8B-B14F-4D97-AF65-F5344CB8AC3E}">
        <p14:creationId xmlns:p14="http://schemas.microsoft.com/office/powerpoint/2010/main" val="169808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9-01-10 15.40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82" y="867066"/>
            <a:ext cx="4135437" cy="340936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54680" y="1927860"/>
            <a:ext cx="439420" cy="39624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&quot;No&quot; Symbol 3"/>
          <p:cNvSpPr/>
          <p:nvPr/>
        </p:nvSpPr>
        <p:spPr>
          <a:xfrm>
            <a:off x="4315460" y="1925320"/>
            <a:ext cx="447040" cy="39878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323080" y="3357880"/>
            <a:ext cx="439420" cy="396240"/>
          </a:xfrm>
          <a:prstGeom prst="ellipse">
            <a:avLst/>
          </a:prstGeom>
          <a:noFill/>
          <a:ln w="76200" cmpd="sng">
            <a:solidFill>
              <a:srgbClr val="0C09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&quot;No&quot; Symbol 5"/>
          <p:cNvSpPr/>
          <p:nvPr/>
        </p:nvSpPr>
        <p:spPr>
          <a:xfrm>
            <a:off x="2580482" y="2385060"/>
            <a:ext cx="447040" cy="39878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&quot;No&quot; Symbol 8"/>
          <p:cNvSpPr/>
          <p:nvPr/>
        </p:nvSpPr>
        <p:spPr>
          <a:xfrm>
            <a:off x="3736182" y="2400300"/>
            <a:ext cx="447040" cy="39878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54680" y="2385060"/>
            <a:ext cx="439420" cy="396240"/>
          </a:xfrm>
          <a:prstGeom prst="ellipse">
            <a:avLst/>
          </a:prstGeom>
          <a:noFill/>
          <a:ln w="762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&quot;No&quot; Symbol 10"/>
          <p:cNvSpPr/>
          <p:nvPr/>
        </p:nvSpPr>
        <p:spPr>
          <a:xfrm>
            <a:off x="4912360" y="2405380"/>
            <a:ext cx="447040" cy="39878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&quot;No&quot; Symbol 11"/>
          <p:cNvSpPr/>
          <p:nvPr/>
        </p:nvSpPr>
        <p:spPr>
          <a:xfrm>
            <a:off x="4899660" y="2893060"/>
            <a:ext cx="447040" cy="398780"/>
          </a:xfrm>
          <a:prstGeom prst="noSmoking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7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ker-game-264599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9"/>
          <a:stretch/>
        </p:blipFill>
        <p:spPr>
          <a:xfrm>
            <a:off x="1858433" y="0"/>
            <a:ext cx="7285567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0733" y="405095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PLAN FOR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658" y="191780"/>
            <a:ext cx="3184676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642533" y="872100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0733" y="1131928"/>
            <a:ext cx="26898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HISTORICAL VELOCITY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MAINTENANCE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UNKNOWNS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DAYS </a:t>
            </a: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OFF</a:t>
            </a: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QUALITY ASSURACE</a:t>
            </a:r>
          </a:p>
        </p:txBody>
      </p:sp>
      <p:pic>
        <p:nvPicPr>
          <p:cNvPr id="2" name="Picture 1" descr="calendar-with-a-clock-time-tool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2768590"/>
            <a:ext cx="1905010" cy="190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7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ce-2647558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45"/>
          <a:stretch/>
        </p:blipFill>
        <p:spPr>
          <a:xfrm>
            <a:off x="0" y="2512773"/>
            <a:ext cx="9144000" cy="26307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"/>
            <a:ext cx="9144000" cy="3612317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3377" y="1255642"/>
            <a:ext cx="10439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PLANNING POKER: 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What &amp; Why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657" y="191781"/>
            <a:ext cx="8034398" cy="3127152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32965" y="1255642"/>
            <a:ext cx="1011761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GET 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REAL: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Examples from MT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0358" y="1255642"/>
            <a:ext cx="116540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LIVE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ESTIMATIONS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: </a:t>
            </a:r>
          </a:p>
          <a:p>
            <a:pPr algn="ctr"/>
            <a:endParaRPr lang="en-US" sz="105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Planning Poker in Action!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05922" y="475240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WHAT ARE WE DOING HERE?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691475" y="1077842"/>
            <a:ext cx="182879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21396" y="1293978"/>
            <a:ext cx="104395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NEXT 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STEPS: 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err="1" smtClean="0">
                <a:solidFill>
                  <a:schemeClr val="bg1"/>
                </a:solidFill>
                <a:latin typeface="Avenir Book"/>
                <a:cs typeface="Avenir Book"/>
              </a:rPr>
              <a:t>Roadmapping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 our Road Trip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70984" y="1293978"/>
            <a:ext cx="1011761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BE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SAASY: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Review of Online Tools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88377" y="1293978"/>
            <a:ext cx="10439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THAT’S A WRAP:</a:t>
            </a:r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endParaRPr lang="en-US" sz="105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Q&amp;A Time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521568" y="2703442"/>
            <a:ext cx="6073032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36" y="2334972"/>
            <a:ext cx="508838" cy="692149"/>
          </a:xfrm>
          <a:prstGeom prst="rect">
            <a:avLst/>
          </a:prstGeom>
        </p:spPr>
      </p:pic>
      <p:pic>
        <p:nvPicPr>
          <p:cNvPr id="25" name="Picture 24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26" y="2334972"/>
            <a:ext cx="508838" cy="692149"/>
          </a:xfrm>
          <a:prstGeom prst="rect">
            <a:avLst/>
          </a:prstGeom>
        </p:spPr>
      </p:pic>
      <p:pic>
        <p:nvPicPr>
          <p:cNvPr id="26" name="Picture 25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42" y="2334972"/>
            <a:ext cx="508838" cy="692149"/>
          </a:xfrm>
          <a:prstGeom prst="rect">
            <a:avLst/>
          </a:prstGeom>
        </p:spPr>
      </p:pic>
      <p:pic>
        <p:nvPicPr>
          <p:cNvPr id="27" name="Picture 26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55" y="2334972"/>
            <a:ext cx="508838" cy="692149"/>
          </a:xfrm>
          <a:prstGeom prst="rect">
            <a:avLst/>
          </a:prstGeom>
        </p:spPr>
      </p:pic>
      <p:pic>
        <p:nvPicPr>
          <p:cNvPr id="29" name="Picture 28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936" y="2334972"/>
            <a:ext cx="508838" cy="692149"/>
          </a:xfrm>
          <a:prstGeom prst="rect">
            <a:avLst/>
          </a:prstGeom>
        </p:spPr>
      </p:pic>
      <p:pic>
        <p:nvPicPr>
          <p:cNvPr id="31" name="Picture 30" descr="spades-884203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23" y="2334972"/>
            <a:ext cx="512683" cy="70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6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7520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5925" y="405100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HISTORY</a:t>
            </a:r>
          </a:p>
        </p:txBody>
      </p:sp>
      <p:sp>
        <p:nvSpPr>
          <p:cNvPr id="9" name="Rectangle 8"/>
          <p:cNvSpPr/>
          <p:nvPr/>
        </p:nvSpPr>
        <p:spPr>
          <a:xfrm>
            <a:off x="5016500" y="191780"/>
            <a:ext cx="3886200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17733" y="905979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28733" y="1388579"/>
            <a:ext cx="0" cy="3145321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06" y="2742726"/>
            <a:ext cx="335124" cy="455854"/>
          </a:xfrm>
          <a:prstGeom prst="rect">
            <a:avLst/>
          </a:prstGeom>
        </p:spPr>
      </p:pic>
      <p:pic>
        <p:nvPicPr>
          <p:cNvPr id="13" name="Picture 12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06" y="3530700"/>
            <a:ext cx="335124" cy="455854"/>
          </a:xfrm>
          <a:prstGeom prst="rect">
            <a:avLst/>
          </a:prstGeom>
        </p:spPr>
      </p:pic>
      <p:pic>
        <p:nvPicPr>
          <p:cNvPr id="14" name="Picture 13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06" y="4318674"/>
            <a:ext cx="335124" cy="455854"/>
          </a:xfrm>
          <a:prstGeom prst="rect">
            <a:avLst/>
          </a:prstGeom>
        </p:spPr>
      </p:pic>
      <p:pic>
        <p:nvPicPr>
          <p:cNvPr id="15" name="Picture 14" descr="spades-88420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62" y="1927820"/>
            <a:ext cx="337656" cy="4638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68325" y="1099544"/>
            <a:ext cx="2562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1948 </a:t>
            </a:r>
            <a:r>
              <a:rPr lang="mr-IN" sz="1100" dirty="0" smtClean="0">
                <a:solidFill>
                  <a:schemeClr val="bg1"/>
                </a:solidFill>
                <a:latin typeface="Avenir Book"/>
                <a:cs typeface="Avenir Book"/>
              </a:rPr>
              <a:t>–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 RAND Corporation formed, think tank that advises U.S. Armed Forces, later creates Delphi Method</a:t>
            </a:r>
            <a:endParaRPr lang="en-US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68325" y="1834641"/>
            <a:ext cx="2562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1970s </a:t>
            </a:r>
            <a:r>
              <a:rPr lang="mr-IN" sz="1100" dirty="0" smtClean="0">
                <a:solidFill>
                  <a:schemeClr val="bg1"/>
                </a:solidFill>
                <a:latin typeface="Avenir Book"/>
                <a:cs typeface="Avenir Book"/>
              </a:rPr>
              <a:t>–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 Barry Boehm proposes “Wideband Delphi” method, popularized in </a:t>
            </a:r>
            <a:r>
              <a:rPr lang="en-US" sz="1100" i="1" dirty="0" smtClean="0">
                <a:solidFill>
                  <a:schemeClr val="bg1"/>
                </a:solidFill>
                <a:latin typeface="Avenir Book"/>
                <a:cs typeface="Avenir Book"/>
              </a:rPr>
              <a:t>Software Engineering Economics 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(1981)</a:t>
            </a:r>
            <a:endParaRPr lang="en-US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4" name="Picture 3" descr="card-1738844_192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1"/>
          <a:stretch/>
        </p:blipFill>
        <p:spPr>
          <a:xfrm>
            <a:off x="0" y="0"/>
            <a:ext cx="4775200" cy="5143500"/>
          </a:xfrm>
          <a:prstGeom prst="rect">
            <a:avLst/>
          </a:prstGeom>
        </p:spPr>
      </p:pic>
      <p:pic>
        <p:nvPicPr>
          <p:cNvPr id="22" name="Picture 21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62" y="1166778"/>
            <a:ext cx="335124" cy="45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03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01-11 14.11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"/>
            <a:ext cx="9144000" cy="5140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035300"/>
            <a:ext cx="9144000" cy="21082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3674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HISTORY OF FINAL ESTIMATE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540657" y="3263899"/>
            <a:ext cx="8034398" cy="1586211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36" y="3531879"/>
            <a:ext cx="431800" cy="43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9899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HISTORY OF INDIVIDUAL ESTIMATES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6125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CUSTOM NUMBER SEQUENCE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2351" y="4014479"/>
            <a:ext cx="146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CSV EXPORT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8576" y="4014479"/>
            <a:ext cx="146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INTEGRATIONS</a:t>
            </a:r>
          </a:p>
        </p:txBody>
      </p:sp>
      <p:sp>
        <p:nvSpPr>
          <p:cNvPr id="15" name="&quot;No&quot; Symbol 14"/>
          <p:cNvSpPr/>
          <p:nvPr/>
        </p:nvSpPr>
        <p:spPr>
          <a:xfrm>
            <a:off x="7438118" y="3531879"/>
            <a:ext cx="447040" cy="431800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&quot;No&quot; Symbol 15"/>
          <p:cNvSpPr/>
          <p:nvPr/>
        </p:nvSpPr>
        <p:spPr>
          <a:xfrm>
            <a:off x="5891893" y="3531879"/>
            <a:ext cx="447040" cy="431800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&quot;No&quot; Symbol 16"/>
          <p:cNvSpPr/>
          <p:nvPr/>
        </p:nvSpPr>
        <p:spPr>
          <a:xfrm>
            <a:off x="4345667" y="3531879"/>
            <a:ext cx="447040" cy="431800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&quot;No&quot; Symbol 17"/>
          <p:cNvSpPr/>
          <p:nvPr/>
        </p:nvSpPr>
        <p:spPr>
          <a:xfrm>
            <a:off x="2810236" y="3531879"/>
            <a:ext cx="447040" cy="431800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14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7" grpId="0"/>
      <p:bldP spid="8" grpId="0"/>
      <p:bldP spid="9" grpId="0"/>
      <p:bldP spid="10" grpId="0"/>
      <p:bldP spid="15" grpId="0" animBg="1"/>
      <p:bldP spid="16" grpId="0" animBg="1"/>
      <p:bldP spid="17" grpId="0" animBg="1"/>
      <p:bldP spid="1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01-10 16.00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"/>
            <a:ext cx="9144000" cy="5140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035300"/>
            <a:ext cx="9144000" cy="21082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3674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HISTORY OF FINAL ESTIMATE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540657" y="3263899"/>
            <a:ext cx="8034398" cy="1586211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9899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HISTORY OF INDIVIDUAL ESTIMATES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6125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CUSTOM NUMBER SEQUENCE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2351" y="4014479"/>
            <a:ext cx="146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CSV EXPORT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8576" y="4014479"/>
            <a:ext cx="146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INTEGRATIONS</a:t>
            </a:r>
          </a:p>
        </p:txBody>
      </p:sp>
      <p:sp>
        <p:nvSpPr>
          <p:cNvPr id="15" name="&quot;No&quot; Symbol 14"/>
          <p:cNvSpPr/>
          <p:nvPr/>
        </p:nvSpPr>
        <p:spPr>
          <a:xfrm>
            <a:off x="7438118" y="3531879"/>
            <a:ext cx="447040" cy="431800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&quot;No&quot; Symbol 15"/>
          <p:cNvSpPr/>
          <p:nvPr/>
        </p:nvSpPr>
        <p:spPr>
          <a:xfrm>
            <a:off x="5891893" y="3531879"/>
            <a:ext cx="447040" cy="431800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&quot;No&quot; Symbol 16"/>
          <p:cNvSpPr/>
          <p:nvPr/>
        </p:nvSpPr>
        <p:spPr>
          <a:xfrm>
            <a:off x="4345667" y="3531879"/>
            <a:ext cx="447040" cy="431800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&quot;No&quot; Symbol 17"/>
          <p:cNvSpPr/>
          <p:nvPr/>
        </p:nvSpPr>
        <p:spPr>
          <a:xfrm>
            <a:off x="2810236" y="3531879"/>
            <a:ext cx="447040" cy="431800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&quot;No&quot; Symbol 18"/>
          <p:cNvSpPr/>
          <p:nvPr/>
        </p:nvSpPr>
        <p:spPr>
          <a:xfrm>
            <a:off x="1253216" y="3531879"/>
            <a:ext cx="447040" cy="431800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69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7" grpId="0"/>
      <p:bldP spid="8" grpId="0"/>
      <p:bldP spid="9" grpId="0"/>
      <p:bldP spid="10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01-10 15.58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035300"/>
            <a:ext cx="9144000" cy="21082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3674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HISTORY OF FINAL ESTIMATE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540657" y="3263899"/>
            <a:ext cx="8034398" cy="1586211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36" y="3531879"/>
            <a:ext cx="431800" cy="43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9899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HISTORY OF INDIVIDUAL ESTIMATES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6125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CUSTOM NUMBER SEQUENCE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2351" y="4014479"/>
            <a:ext cx="146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CSV EXPORT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8576" y="4014479"/>
            <a:ext cx="146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INTEGRATIONS</a:t>
            </a:r>
          </a:p>
        </p:txBody>
      </p:sp>
      <p:pic>
        <p:nvPicPr>
          <p:cNvPr id="11" name="Picture 10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062" y="3531879"/>
            <a:ext cx="431800" cy="431800"/>
          </a:xfrm>
          <a:prstGeom prst="rect">
            <a:avLst/>
          </a:prstGeom>
        </p:spPr>
      </p:pic>
      <p:pic>
        <p:nvPicPr>
          <p:cNvPr id="12" name="Picture 11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88" y="3531879"/>
            <a:ext cx="431800" cy="431800"/>
          </a:xfrm>
          <a:prstGeom prst="rect">
            <a:avLst/>
          </a:prstGeom>
        </p:spPr>
      </p:pic>
      <p:pic>
        <p:nvPicPr>
          <p:cNvPr id="13" name="Picture 12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14" y="3531879"/>
            <a:ext cx="431800" cy="431800"/>
          </a:xfrm>
          <a:prstGeom prst="rect">
            <a:avLst/>
          </a:prstGeom>
        </p:spPr>
      </p:pic>
      <p:pic>
        <p:nvPicPr>
          <p:cNvPr id="14" name="Picture 13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738" y="3531879"/>
            <a:ext cx="431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6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7" grpId="0"/>
      <p:bldP spid="8" grpId="0"/>
      <p:bldP spid="9" grpId="0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01-11 14.18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"/>
            <a:ext cx="9144000" cy="5140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035300"/>
            <a:ext cx="9144000" cy="21082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3674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HISTORY OF FINAL ESTIMATE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540657" y="3263899"/>
            <a:ext cx="8034398" cy="1586211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36" y="3531879"/>
            <a:ext cx="431800" cy="43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9899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HISTORY OF INDIVIDUAL ESTIMATES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6125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CUSTOM NUMBER SEQUENCE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2351" y="4014479"/>
            <a:ext cx="146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CSV EXPORT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8576" y="4014479"/>
            <a:ext cx="146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INTEGRATIONS</a:t>
            </a:r>
          </a:p>
        </p:txBody>
      </p:sp>
      <p:pic>
        <p:nvPicPr>
          <p:cNvPr id="12" name="Picture 11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88" y="3531879"/>
            <a:ext cx="431800" cy="431800"/>
          </a:xfrm>
          <a:prstGeom prst="rect">
            <a:avLst/>
          </a:prstGeom>
        </p:spPr>
      </p:pic>
      <p:pic>
        <p:nvPicPr>
          <p:cNvPr id="14" name="Picture 13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738" y="3531879"/>
            <a:ext cx="431800" cy="431800"/>
          </a:xfrm>
          <a:prstGeom prst="rect">
            <a:avLst/>
          </a:prstGeom>
        </p:spPr>
      </p:pic>
      <p:pic>
        <p:nvPicPr>
          <p:cNvPr id="17" name="Picture 16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062" y="3531879"/>
            <a:ext cx="431800" cy="431800"/>
          </a:xfrm>
          <a:prstGeom prst="rect">
            <a:avLst/>
          </a:prstGeom>
        </p:spPr>
      </p:pic>
      <p:pic>
        <p:nvPicPr>
          <p:cNvPr id="18" name="Picture 17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14" y="3531879"/>
            <a:ext cx="431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65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7" grpId="0"/>
      <p:bldP spid="8" grpId="0"/>
      <p:bldP spid="9" grpId="0"/>
      <p:bldP spid="1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01-11 13.45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"/>
            <a:ext cx="9144000" cy="5140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035300"/>
            <a:ext cx="9144000" cy="21082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3674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HISTORY OF FINAL ESTIMATE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540657" y="3263899"/>
            <a:ext cx="8034398" cy="1586211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36" y="3531879"/>
            <a:ext cx="431800" cy="43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9899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HISTORY OF INDIVIDUAL ESTIMATES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6125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CUSTOM NUMBER SEQUENCE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2351" y="4014479"/>
            <a:ext cx="146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CSV EXPORT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8576" y="4014479"/>
            <a:ext cx="146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INTEGRATIONS</a:t>
            </a:r>
          </a:p>
        </p:txBody>
      </p:sp>
      <p:pic>
        <p:nvPicPr>
          <p:cNvPr id="12" name="Picture 11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88" y="3531879"/>
            <a:ext cx="431800" cy="431800"/>
          </a:xfrm>
          <a:prstGeom prst="rect">
            <a:avLst/>
          </a:prstGeom>
        </p:spPr>
      </p:pic>
      <p:pic>
        <p:nvPicPr>
          <p:cNvPr id="14" name="Picture 13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738" y="3531879"/>
            <a:ext cx="431800" cy="431800"/>
          </a:xfrm>
          <a:prstGeom prst="rect">
            <a:avLst/>
          </a:prstGeom>
        </p:spPr>
      </p:pic>
      <p:sp>
        <p:nvSpPr>
          <p:cNvPr id="15" name="&quot;No&quot; Symbol 14"/>
          <p:cNvSpPr/>
          <p:nvPr/>
        </p:nvSpPr>
        <p:spPr>
          <a:xfrm>
            <a:off x="2810236" y="3531879"/>
            <a:ext cx="447040" cy="431800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&quot;No&quot; Symbol 15"/>
          <p:cNvSpPr/>
          <p:nvPr/>
        </p:nvSpPr>
        <p:spPr>
          <a:xfrm>
            <a:off x="5891893" y="3531879"/>
            <a:ext cx="447040" cy="431800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83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7" grpId="0"/>
      <p:bldP spid="8" grpId="0"/>
      <p:bldP spid="9" grpId="0"/>
      <p:bldP spid="10" grpId="0"/>
      <p:bldP spid="15" grpId="0" animBg="1"/>
      <p:bldP spid="1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01-10 15.59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"/>
            <a:ext cx="9144000" cy="5140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035300"/>
            <a:ext cx="9144000" cy="21082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3674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HISTORY OF FINAL ESTIMATE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540657" y="3263899"/>
            <a:ext cx="8034398" cy="1586211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36" y="3531879"/>
            <a:ext cx="431800" cy="43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9899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HISTORY OF INDIVIDUAL ESTIMATES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6125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CUSTOM NUMBER SEQUENCE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2351" y="4014479"/>
            <a:ext cx="146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CSV EXPORT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8576" y="4014479"/>
            <a:ext cx="146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INTEGRATIONS</a:t>
            </a:r>
          </a:p>
        </p:txBody>
      </p:sp>
      <p:pic>
        <p:nvPicPr>
          <p:cNvPr id="11" name="Picture 10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062" y="3531879"/>
            <a:ext cx="431800" cy="431800"/>
          </a:xfrm>
          <a:prstGeom prst="rect">
            <a:avLst/>
          </a:prstGeom>
        </p:spPr>
      </p:pic>
      <p:pic>
        <p:nvPicPr>
          <p:cNvPr id="13" name="Picture 12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14" y="3531879"/>
            <a:ext cx="431800" cy="431800"/>
          </a:xfrm>
          <a:prstGeom prst="rect">
            <a:avLst/>
          </a:prstGeom>
        </p:spPr>
      </p:pic>
      <p:sp>
        <p:nvSpPr>
          <p:cNvPr id="15" name="&quot;No&quot; Symbol 14"/>
          <p:cNvSpPr/>
          <p:nvPr/>
        </p:nvSpPr>
        <p:spPr>
          <a:xfrm>
            <a:off x="4345667" y="3531879"/>
            <a:ext cx="447040" cy="431800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&quot;No&quot; Symbol 15"/>
          <p:cNvSpPr/>
          <p:nvPr/>
        </p:nvSpPr>
        <p:spPr>
          <a:xfrm>
            <a:off x="7438118" y="3531879"/>
            <a:ext cx="447040" cy="431800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45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7" grpId="0"/>
      <p:bldP spid="8" grpId="0"/>
      <p:bldP spid="9" grpId="0"/>
      <p:bldP spid="10" grpId="0"/>
      <p:bldP spid="15" grpId="0" animBg="1"/>
      <p:bldP spid="1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01-10 15.59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0"/>
            <a:ext cx="9144000" cy="5140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035300"/>
            <a:ext cx="9144000" cy="21082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3674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HISTORY OF FINAL ESTIMATE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540657" y="3263899"/>
            <a:ext cx="8034398" cy="1586211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36" y="3531879"/>
            <a:ext cx="431800" cy="43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9899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HISTORY OF INDIVIDUAL ESTIMATES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36125" y="4014479"/>
            <a:ext cx="1466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CUSTOM NUMBER SEQUENCE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2351" y="4014479"/>
            <a:ext cx="146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CSV EXPORT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8576" y="4014479"/>
            <a:ext cx="1466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INTEGRATIONS</a:t>
            </a:r>
          </a:p>
        </p:txBody>
      </p:sp>
      <p:pic>
        <p:nvPicPr>
          <p:cNvPr id="11" name="Picture 10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062" y="3531879"/>
            <a:ext cx="431800" cy="431800"/>
          </a:xfrm>
          <a:prstGeom prst="rect">
            <a:avLst/>
          </a:prstGeom>
        </p:spPr>
      </p:pic>
      <p:pic>
        <p:nvPicPr>
          <p:cNvPr id="12" name="Picture 11" descr="check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88" y="3531879"/>
            <a:ext cx="431800" cy="431800"/>
          </a:xfrm>
          <a:prstGeom prst="rect">
            <a:avLst/>
          </a:prstGeom>
        </p:spPr>
      </p:pic>
      <p:sp>
        <p:nvSpPr>
          <p:cNvPr id="15" name="&quot;No&quot; Symbol 14"/>
          <p:cNvSpPr/>
          <p:nvPr/>
        </p:nvSpPr>
        <p:spPr>
          <a:xfrm>
            <a:off x="7438118" y="3531879"/>
            <a:ext cx="447040" cy="431800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&quot;No&quot; Symbol 15"/>
          <p:cNvSpPr/>
          <p:nvPr/>
        </p:nvSpPr>
        <p:spPr>
          <a:xfrm>
            <a:off x="5891893" y="3531879"/>
            <a:ext cx="447040" cy="431800"/>
          </a:xfrm>
          <a:prstGeom prst="noSmoking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01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7" grpId="0"/>
      <p:bldP spid="8" grpId="0"/>
      <p:bldP spid="9" grpId="0"/>
      <p:bldP spid="10" grpId="0"/>
      <p:bldP spid="15" grpId="0" animBg="1"/>
      <p:bldP spid="1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ce-2647558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45"/>
          <a:stretch/>
        </p:blipFill>
        <p:spPr>
          <a:xfrm>
            <a:off x="0" y="2512773"/>
            <a:ext cx="9144000" cy="26307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"/>
            <a:ext cx="9144000" cy="3612317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3377" y="1255642"/>
            <a:ext cx="10439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PLANNING POKER: 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What &amp; Why</a:t>
            </a:r>
          </a:p>
        </p:txBody>
      </p:sp>
      <p:sp>
        <p:nvSpPr>
          <p:cNvPr id="9" name="Rectangle 8"/>
          <p:cNvSpPr/>
          <p:nvPr/>
        </p:nvSpPr>
        <p:spPr>
          <a:xfrm>
            <a:off x="540657" y="191781"/>
            <a:ext cx="8034398" cy="3127152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32965" y="1255642"/>
            <a:ext cx="1011761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GET 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REAL: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Examples from MT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0358" y="1255642"/>
            <a:ext cx="116540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LIVE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ESTIMATIONS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: </a:t>
            </a:r>
          </a:p>
          <a:p>
            <a:pPr algn="ctr"/>
            <a:endParaRPr lang="en-US" sz="105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Planning Poker in Action!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05922" y="475240"/>
            <a:ext cx="561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venir Book"/>
                <a:cs typeface="Avenir Book"/>
              </a:rPr>
              <a:t>WHAT ARE WE DOING HERE?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691475" y="1077842"/>
            <a:ext cx="182879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21396" y="1293978"/>
            <a:ext cx="104395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NEXT 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STEPS: 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err="1" smtClean="0">
                <a:solidFill>
                  <a:schemeClr val="bg1"/>
                </a:solidFill>
                <a:latin typeface="Avenir Book"/>
                <a:cs typeface="Avenir Book"/>
              </a:rPr>
              <a:t>Roadmapping</a:t>
            </a:r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 our Road Trip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70984" y="1293978"/>
            <a:ext cx="1011761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BE</a:t>
            </a:r>
          </a:p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SAASY:</a:t>
            </a:r>
          </a:p>
          <a:p>
            <a:pPr algn="ctr"/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Review of Online Tools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88377" y="1293978"/>
            <a:ext cx="104395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THAT’S A WRAP:</a:t>
            </a:r>
            <a:endParaRPr lang="en-US" sz="105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endParaRPr lang="en-US" sz="105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050" dirty="0" smtClean="0">
                <a:solidFill>
                  <a:schemeClr val="bg1"/>
                </a:solidFill>
                <a:latin typeface="Avenir Book"/>
                <a:cs typeface="Avenir Book"/>
              </a:rPr>
              <a:t>Q&amp;A Time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521568" y="2703442"/>
            <a:ext cx="6073032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36" y="2334972"/>
            <a:ext cx="508838" cy="692149"/>
          </a:xfrm>
          <a:prstGeom prst="rect">
            <a:avLst/>
          </a:prstGeom>
        </p:spPr>
      </p:pic>
      <p:pic>
        <p:nvPicPr>
          <p:cNvPr id="25" name="Picture 24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26" y="2334972"/>
            <a:ext cx="508838" cy="692149"/>
          </a:xfrm>
          <a:prstGeom prst="rect">
            <a:avLst/>
          </a:prstGeom>
        </p:spPr>
      </p:pic>
      <p:pic>
        <p:nvPicPr>
          <p:cNvPr id="26" name="Picture 25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42" y="2334972"/>
            <a:ext cx="508838" cy="692149"/>
          </a:xfrm>
          <a:prstGeom prst="rect">
            <a:avLst/>
          </a:prstGeom>
        </p:spPr>
      </p:pic>
      <p:pic>
        <p:nvPicPr>
          <p:cNvPr id="27" name="Picture 26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55" y="2334972"/>
            <a:ext cx="508838" cy="692149"/>
          </a:xfrm>
          <a:prstGeom prst="rect">
            <a:avLst/>
          </a:prstGeom>
        </p:spPr>
      </p:pic>
      <p:pic>
        <p:nvPicPr>
          <p:cNvPr id="28" name="Picture 27" descr="card-game-4898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45" y="2334972"/>
            <a:ext cx="508838" cy="692149"/>
          </a:xfrm>
          <a:prstGeom prst="rect">
            <a:avLst/>
          </a:prstGeom>
        </p:spPr>
      </p:pic>
      <p:pic>
        <p:nvPicPr>
          <p:cNvPr id="31" name="Picture 30" descr="spades-884203_128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014" y="2351284"/>
            <a:ext cx="512683" cy="70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51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0658" y="3360327"/>
            <a:ext cx="31846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venir Book"/>
                <a:cs typeface="Avenir Book"/>
              </a:rPr>
              <a:t>LAURA B. JANUSEK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CHIEF PRODUCT OFFICER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 MODERN TEACHER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@LBJANUSEK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#OSCON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9" y="191780"/>
            <a:ext cx="3742267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320810" y="2760124"/>
            <a:ext cx="1659467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0658" y="849230"/>
            <a:ext cx="31846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venir Book"/>
                <a:cs typeface="Avenir Book"/>
              </a:rPr>
              <a:t>THANK YOU!</a:t>
            </a:r>
          </a:p>
          <a:p>
            <a:pPr algn="ctr"/>
            <a:endParaRPr lang="en-US" sz="24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endParaRPr lang="en-US" sz="8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GET YOUR POKER FACE ON: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HOW TO USE PLANNING POKER TO SLAY PROJECT ESTIMATIONS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2" name="Picture 1" descr="play-886345_19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1" r="13681"/>
          <a:stretch/>
        </p:blipFill>
        <p:spPr>
          <a:xfrm rot="5400000">
            <a:off x="4184652" y="184151"/>
            <a:ext cx="5143500" cy="477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23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0658" y="3360327"/>
            <a:ext cx="31846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venir Book"/>
                <a:cs typeface="Avenir Book"/>
              </a:rPr>
              <a:t>LAURA B. JANUSEK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CHIEF PRODUCT OFFICER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 MODERN TEACHER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venir Book"/>
                <a:cs typeface="Avenir Book"/>
              </a:rPr>
              <a:t>@LBJANUSEK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#OSCON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9" y="191780"/>
            <a:ext cx="3742267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320810" y="2760124"/>
            <a:ext cx="1659467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0658" y="849230"/>
            <a:ext cx="31846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venir Book"/>
                <a:cs typeface="Avenir Book"/>
              </a:rPr>
              <a:t>THANK YOU!</a:t>
            </a:r>
          </a:p>
          <a:p>
            <a:pPr algn="ctr"/>
            <a:endParaRPr lang="en-US" sz="24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endParaRPr lang="en-US" sz="800" dirty="0" smtClean="0">
              <a:solidFill>
                <a:schemeClr val="bg1"/>
              </a:solidFill>
              <a:latin typeface="Avenir Book"/>
              <a:cs typeface="Avenir Book"/>
            </a:endParaRP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venir Book"/>
                <a:cs typeface="Avenir Book"/>
              </a:rPr>
              <a:t>GET YOUR POKER FACE ON: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Avenir Book"/>
                <a:cs typeface="Avenir Book"/>
              </a:rPr>
              <a:t>HOW TO USE PLANNING POKER TO SLAY PROJECT ESTIMATIONS</a:t>
            </a:r>
            <a:endParaRPr lang="en-US" sz="1400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131421-458F-A148-9D5F-B32A055626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98"/>
          <a:stretch/>
        </p:blipFill>
        <p:spPr>
          <a:xfrm>
            <a:off x="4396984" y="676498"/>
            <a:ext cx="2726292" cy="188577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B9220209-4A62-B342-B343-8F7E2FDD88B6}"/>
              </a:ext>
            </a:extLst>
          </p:cNvPr>
          <p:cNvSpPr txBox="1">
            <a:spLocks/>
          </p:cNvSpPr>
          <p:nvPr/>
        </p:nvSpPr>
        <p:spPr>
          <a:xfrm>
            <a:off x="4310114" y="2658524"/>
            <a:ext cx="1798586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2800" kern="1200" spc="50">
                <a:solidFill>
                  <a:schemeClr val="tx1">
                    <a:lumMod val="75000"/>
                  </a:schemeClr>
                </a:solidFill>
                <a:latin typeface="Open Sans Ligh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FF"/>
                </a:solidFill>
                <a:latin typeface="Avenir Book"/>
                <a:cs typeface="Avenir Book"/>
              </a:rPr>
              <a:t>Session page on conference website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3BD2F38-1EA8-E44C-AB72-D173356E57C2}"/>
              </a:ext>
            </a:extLst>
          </p:cNvPr>
          <p:cNvGrpSpPr/>
          <p:nvPr/>
        </p:nvGrpSpPr>
        <p:grpSpPr>
          <a:xfrm rot="2034982">
            <a:off x="5123622" y="775868"/>
            <a:ext cx="1023452" cy="857356"/>
            <a:chOff x="6691509" y="3044467"/>
            <a:chExt cx="1178620" cy="825752"/>
          </a:xfrm>
          <a:effectLst>
            <a:outerShdw blurRad="12700" dist="12700" dir="2700000" algn="tl" rotWithShape="0">
              <a:prstClr val="black">
                <a:alpha val="50000"/>
              </a:prstClr>
            </a:outerShdw>
          </a:effectLst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B884061D-5388-604E-B068-0967A17838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6255" y="3044467"/>
              <a:ext cx="1063874" cy="736107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riangle 31">
              <a:extLst>
                <a:ext uri="{FF2B5EF4-FFF2-40B4-BE49-F238E27FC236}">
                  <a16:creationId xmlns:a16="http://schemas.microsoft.com/office/drawing/2014/main" xmlns="" id="{90A556CD-B3D3-5D45-BC4E-F70E567F4F08}"/>
                </a:ext>
              </a:extLst>
            </p:cNvPr>
            <p:cNvSpPr/>
            <p:nvPr/>
          </p:nvSpPr>
          <p:spPr>
            <a:xfrm rot="14035505">
              <a:off x="6716610" y="3665827"/>
              <a:ext cx="179291" cy="229493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B0764D3D-2213-5C4D-902C-1ED6AE5BEC51}"/>
              </a:ext>
            </a:extLst>
          </p:cNvPr>
          <p:cNvSpPr/>
          <p:nvPr/>
        </p:nvSpPr>
        <p:spPr>
          <a:xfrm>
            <a:off x="4310114" y="1133656"/>
            <a:ext cx="620519" cy="272711"/>
          </a:xfrm>
          <a:prstGeom prst="ellipse">
            <a:avLst/>
          </a:prstGeom>
          <a:noFill/>
          <a:ln w="2222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9FE855A-F38F-A14F-8BDA-EC0E0304CF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244"/>
          <a:stretch/>
        </p:blipFill>
        <p:spPr>
          <a:xfrm>
            <a:off x="6582278" y="1811253"/>
            <a:ext cx="2027421" cy="2659742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DB54BD9C-9CD1-9744-9D24-D48CF9809631}"/>
              </a:ext>
            </a:extLst>
          </p:cNvPr>
          <p:cNvSpPr txBox="1">
            <a:spLocks/>
          </p:cNvSpPr>
          <p:nvPr/>
        </p:nvSpPr>
        <p:spPr>
          <a:xfrm>
            <a:off x="6582278" y="4566795"/>
            <a:ext cx="1976846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600"/>
              </a:spcAft>
              <a:buFontTx/>
              <a:buNone/>
              <a:defRPr sz="2800" kern="1200" spc="50">
                <a:solidFill>
                  <a:schemeClr val="tx1">
                    <a:lumMod val="75000"/>
                  </a:schemeClr>
                </a:solidFill>
                <a:latin typeface="Open Sans Ligh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rgbClr val="FFFFFF"/>
                </a:solidFill>
                <a:latin typeface="Avenir Book"/>
                <a:cs typeface="Avenir Book"/>
              </a:rPr>
              <a:t>O’Reilly Events App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8DE6CA6E-04BB-8245-8A3B-B1FB568F84EC}"/>
              </a:ext>
            </a:extLst>
          </p:cNvPr>
          <p:cNvSpPr/>
          <p:nvPr/>
        </p:nvSpPr>
        <p:spPr>
          <a:xfrm>
            <a:off x="6903172" y="4121546"/>
            <a:ext cx="1497874" cy="400594"/>
          </a:xfrm>
          <a:prstGeom prst="ellipse">
            <a:avLst/>
          </a:prstGeom>
          <a:noFill/>
          <a:ln w="2222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470E3EE-6A0B-CC43-8C41-89A3E4B86CB7}"/>
              </a:ext>
            </a:extLst>
          </p:cNvPr>
          <p:cNvGrpSpPr/>
          <p:nvPr/>
        </p:nvGrpSpPr>
        <p:grpSpPr>
          <a:xfrm>
            <a:off x="8028567" y="3525843"/>
            <a:ext cx="1178620" cy="825752"/>
            <a:chOff x="6691509" y="3044467"/>
            <a:chExt cx="1178620" cy="825752"/>
          </a:xfrm>
          <a:effectLst>
            <a:outerShdw blurRad="12700" dist="12700" dir="2700000" algn="tl" rotWithShape="0">
              <a:prstClr val="black">
                <a:alpha val="50000"/>
              </a:prstClr>
            </a:outerShdw>
          </a:effectLst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42A43637-5CBB-ED4F-88E6-20B7796F4F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6255" y="3044467"/>
              <a:ext cx="1063874" cy="736107"/>
            </a:xfrm>
            <a:prstGeom prst="straightConnector1">
              <a:avLst/>
            </a:prstGeom>
            <a:ln w="25400">
              <a:solidFill>
                <a:srgbClr val="00B0F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riangle 28">
              <a:extLst>
                <a:ext uri="{FF2B5EF4-FFF2-40B4-BE49-F238E27FC236}">
                  <a16:creationId xmlns:a16="http://schemas.microsoft.com/office/drawing/2014/main" xmlns="" id="{A7988DFE-77A6-A94B-90D1-1B004DBA85C4}"/>
                </a:ext>
              </a:extLst>
            </p:cNvPr>
            <p:cNvSpPr/>
            <p:nvPr/>
          </p:nvSpPr>
          <p:spPr>
            <a:xfrm rot="14035505">
              <a:off x="6716610" y="3665827"/>
              <a:ext cx="179291" cy="229493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438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7520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5925" y="405100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HISTORY</a:t>
            </a:r>
          </a:p>
        </p:txBody>
      </p:sp>
      <p:sp>
        <p:nvSpPr>
          <p:cNvPr id="9" name="Rectangle 8"/>
          <p:cNvSpPr/>
          <p:nvPr/>
        </p:nvSpPr>
        <p:spPr>
          <a:xfrm>
            <a:off x="5016500" y="191780"/>
            <a:ext cx="3886200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17733" y="905979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28733" y="1388579"/>
            <a:ext cx="0" cy="3145321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06" y="1954752"/>
            <a:ext cx="335124" cy="455854"/>
          </a:xfrm>
          <a:prstGeom prst="rect">
            <a:avLst/>
          </a:prstGeom>
        </p:spPr>
      </p:pic>
      <p:pic>
        <p:nvPicPr>
          <p:cNvPr id="13" name="Picture 12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06" y="3530700"/>
            <a:ext cx="335124" cy="455854"/>
          </a:xfrm>
          <a:prstGeom prst="rect">
            <a:avLst/>
          </a:prstGeom>
        </p:spPr>
      </p:pic>
      <p:pic>
        <p:nvPicPr>
          <p:cNvPr id="14" name="Picture 13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06" y="4318674"/>
            <a:ext cx="335124" cy="455854"/>
          </a:xfrm>
          <a:prstGeom prst="rect">
            <a:avLst/>
          </a:prstGeom>
        </p:spPr>
      </p:pic>
      <p:pic>
        <p:nvPicPr>
          <p:cNvPr id="15" name="Picture 14" descr="spades-88420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62" y="2720865"/>
            <a:ext cx="337656" cy="4638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68325" y="1099544"/>
            <a:ext cx="2562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1948 </a:t>
            </a:r>
            <a:r>
              <a:rPr lang="mr-IN" sz="1100" dirty="0" smtClean="0">
                <a:solidFill>
                  <a:schemeClr val="bg1"/>
                </a:solidFill>
                <a:latin typeface="Avenir Book"/>
                <a:cs typeface="Avenir Book"/>
              </a:rPr>
              <a:t>–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 RAND Corporation formed, think tank that advises U.S. Armed Forces, later creates Delphi Method</a:t>
            </a:r>
            <a:endParaRPr lang="en-US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68325" y="1834641"/>
            <a:ext cx="2562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1970s </a:t>
            </a:r>
            <a:r>
              <a:rPr lang="mr-IN" sz="1100" dirty="0" smtClean="0">
                <a:solidFill>
                  <a:schemeClr val="bg1"/>
                </a:solidFill>
                <a:latin typeface="Avenir Book"/>
                <a:cs typeface="Avenir Book"/>
              </a:rPr>
              <a:t>–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 Barry Boehm proposes “Wideband Delphi” method, popularized in </a:t>
            </a:r>
            <a:r>
              <a:rPr lang="en-US" sz="1100" i="1" dirty="0" smtClean="0">
                <a:solidFill>
                  <a:schemeClr val="bg1"/>
                </a:solidFill>
                <a:latin typeface="Avenir Book"/>
                <a:cs typeface="Avenir Book"/>
              </a:rPr>
              <a:t>Software Engineering Economics 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(1981)</a:t>
            </a:r>
            <a:endParaRPr lang="en-US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68325" y="2742726"/>
            <a:ext cx="25628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2002 </a:t>
            </a:r>
            <a:r>
              <a:rPr lang="mr-IN" sz="1100" dirty="0" smtClean="0">
                <a:solidFill>
                  <a:schemeClr val="bg1"/>
                </a:solidFill>
                <a:latin typeface="Avenir Book"/>
                <a:cs typeface="Avenir Book"/>
              </a:rPr>
              <a:t>–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 Current form set out in article by James </a:t>
            </a:r>
            <a:r>
              <a:rPr lang="en-US" sz="1100" dirty="0" err="1" smtClean="0">
                <a:solidFill>
                  <a:schemeClr val="bg1"/>
                </a:solidFill>
                <a:latin typeface="Avenir Book"/>
                <a:cs typeface="Avenir Book"/>
              </a:rPr>
              <a:t>Grenning</a:t>
            </a:r>
            <a:endParaRPr lang="en-US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4" name="Picture 3" descr="card-1738844_192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1"/>
          <a:stretch/>
        </p:blipFill>
        <p:spPr>
          <a:xfrm>
            <a:off x="0" y="0"/>
            <a:ext cx="4775200" cy="5143500"/>
          </a:xfrm>
          <a:prstGeom prst="rect">
            <a:avLst/>
          </a:prstGeom>
        </p:spPr>
      </p:pic>
      <p:pic>
        <p:nvPicPr>
          <p:cNvPr id="22" name="Picture 21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62" y="1166778"/>
            <a:ext cx="335124" cy="45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10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75200" y="0"/>
            <a:ext cx="4368800" cy="5143500"/>
          </a:xfrm>
          <a:prstGeom prst="rect">
            <a:avLst/>
          </a:prstGeom>
          <a:solidFill>
            <a:srgbClr val="0C0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15925" y="405100"/>
            <a:ext cx="2562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HISTORY</a:t>
            </a:r>
          </a:p>
        </p:txBody>
      </p:sp>
      <p:sp>
        <p:nvSpPr>
          <p:cNvPr id="9" name="Rectangle 8"/>
          <p:cNvSpPr/>
          <p:nvPr/>
        </p:nvSpPr>
        <p:spPr>
          <a:xfrm>
            <a:off x="5016500" y="191780"/>
            <a:ext cx="3886200" cy="4752753"/>
          </a:xfrm>
          <a:prstGeom prst="rect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417733" y="905979"/>
            <a:ext cx="914400" cy="0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28733" y="1388579"/>
            <a:ext cx="0" cy="3145321"/>
          </a:xfrm>
          <a:prstGeom prst="line">
            <a:avLst/>
          </a:prstGeom>
          <a:ln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06" y="1954752"/>
            <a:ext cx="335124" cy="455854"/>
          </a:xfrm>
          <a:prstGeom prst="rect">
            <a:avLst/>
          </a:prstGeom>
        </p:spPr>
      </p:pic>
      <p:pic>
        <p:nvPicPr>
          <p:cNvPr id="12" name="Picture 11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06" y="2742726"/>
            <a:ext cx="335124" cy="455854"/>
          </a:xfrm>
          <a:prstGeom prst="rect">
            <a:avLst/>
          </a:prstGeom>
        </p:spPr>
      </p:pic>
      <p:pic>
        <p:nvPicPr>
          <p:cNvPr id="14" name="Picture 13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06" y="4318674"/>
            <a:ext cx="335124" cy="455854"/>
          </a:xfrm>
          <a:prstGeom prst="rect">
            <a:avLst/>
          </a:prstGeom>
        </p:spPr>
      </p:pic>
      <p:pic>
        <p:nvPicPr>
          <p:cNvPr id="15" name="Picture 14" descr="spades-884203_128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506" y="3518000"/>
            <a:ext cx="337656" cy="4638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68325" y="1099544"/>
            <a:ext cx="25628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1948 </a:t>
            </a:r>
            <a:r>
              <a:rPr lang="mr-IN" sz="1100" dirty="0" smtClean="0">
                <a:solidFill>
                  <a:schemeClr val="bg1"/>
                </a:solidFill>
                <a:latin typeface="Avenir Book"/>
                <a:cs typeface="Avenir Book"/>
              </a:rPr>
              <a:t>–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 RAND Corporation formed, think tank that advises U.S. Armed Forces, later creates Delphi Method</a:t>
            </a:r>
            <a:endParaRPr lang="en-US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68325" y="1834641"/>
            <a:ext cx="2562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1970s </a:t>
            </a:r>
            <a:r>
              <a:rPr lang="mr-IN" sz="1100" dirty="0" smtClean="0">
                <a:solidFill>
                  <a:schemeClr val="bg1"/>
                </a:solidFill>
                <a:latin typeface="Avenir Book"/>
                <a:cs typeface="Avenir Book"/>
              </a:rPr>
              <a:t>–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 Barry Boehm proposes “Wideband Delphi” method, popularized in </a:t>
            </a:r>
            <a:r>
              <a:rPr lang="en-US" sz="1100" i="1" dirty="0" smtClean="0">
                <a:solidFill>
                  <a:schemeClr val="bg1"/>
                </a:solidFill>
                <a:latin typeface="Avenir Book"/>
                <a:cs typeface="Avenir Book"/>
              </a:rPr>
              <a:t>Software Engineering Economics 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(1981)</a:t>
            </a:r>
            <a:endParaRPr lang="en-US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68325" y="2742726"/>
            <a:ext cx="25628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2002 </a:t>
            </a:r>
            <a:r>
              <a:rPr lang="mr-IN" sz="1100" dirty="0" smtClean="0">
                <a:solidFill>
                  <a:schemeClr val="bg1"/>
                </a:solidFill>
                <a:latin typeface="Avenir Book"/>
                <a:cs typeface="Avenir Book"/>
              </a:rPr>
              <a:t>–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 Current form set out in article by James </a:t>
            </a:r>
            <a:r>
              <a:rPr lang="en-US" sz="1100" dirty="0" err="1" smtClean="0">
                <a:solidFill>
                  <a:schemeClr val="bg1"/>
                </a:solidFill>
                <a:latin typeface="Avenir Book"/>
                <a:cs typeface="Avenir Book"/>
              </a:rPr>
              <a:t>Grenning</a:t>
            </a:r>
            <a:endParaRPr lang="en-US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68325" y="3416400"/>
            <a:ext cx="2562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2005 </a:t>
            </a:r>
            <a:r>
              <a:rPr lang="mr-IN" sz="1100" dirty="0" smtClean="0">
                <a:solidFill>
                  <a:schemeClr val="bg1"/>
                </a:solidFill>
                <a:latin typeface="Avenir Book"/>
                <a:cs typeface="Avenir Book"/>
              </a:rPr>
              <a:t>–</a:t>
            </a:r>
            <a:r>
              <a:rPr lang="en-US" sz="1100" dirty="0" smtClean="0">
                <a:solidFill>
                  <a:schemeClr val="bg1"/>
                </a:solidFill>
                <a:latin typeface="Avenir Book"/>
                <a:cs typeface="Avenir Book"/>
              </a:rPr>
              <a:t> Popularized by Mike Cohn’s “Agile Estimating and Planning”, trademarked by Mountain Goat Software</a:t>
            </a:r>
            <a:endParaRPr lang="en-US" sz="1200" dirty="0" smtClean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4" name="Picture 3" descr="card-1738844_192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1"/>
          <a:stretch/>
        </p:blipFill>
        <p:spPr>
          <a:xfrm>
            <a:off x="0" y="0"/>
            <a:ext cx="4775200" cy="5143500"/>
          </a:xfrm>
          <a:prstGeom prst="rect">
            <a:avLst/>
          </a:prstGeom>
        </p:spPr>
      </p:pic>
      <p:pic>
        <p:nvPicPr>
          <p:cNvPr id="22" name="Picture 21" descr="card-game-48983_128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62" y="1166778"/>
            <a:ext cx="335124" cy="45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5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3623</TotalTime>
  <Words>1942</Words>
  <Application>Microsoft Macintosh PowerPoint</Application>
  <PresentationFormat>On-screen Show (16:9)</PresentationFormat>
  <Paragraphs>504</Paragraphs>
  <Slides>79</Slides>
  <Notes>52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Bernardin</dc:creator>
  <cp:lastModifiedBy>Laura Janusek</cp:lastModifiedBy>
  <cp:revision>338</cp:revision>
  <dcterms:created xsi:type="dcterms:W3CDTF">2018-04-23T23:04:59Z</dcterms:created>
  <dcterms:modified xsi:type="dcterms:W3CDTF">2019-07-17T14:40:27Z</dcterms:modified>
</cp:coreProperties>
</file>